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40"/>
  </p:notesMasterIdLst>
  <p:handoutMasterIdLst>
    <p:handoutMasterId r:id="rId41"/>
  </p:handoutMasterIdLst>
  <p:sldIdLst>
    <p:sldId id="307" r:id="rId3"/>
    <p:sldId id="366" r:id="rId4"/>
    <p:sldId id="377" r:id="rId5"/>
    <p:sldId id="400" r:id="rId6"/>
    <p:sldId id="589" r:id="rId7"/>
    <p:sldId id="392" r:id="rId8"/>
    <p:sldId id="393" r:id="rId9"/>
    <p:sldId id="394" r:id="rId10"/>
    <p:sldId id="587" r:id="rId11"/>
    <p:sldId id="395" r:id="rId12"/>
    <p:sldId id="396" r:id="rId13"/>
    <p:sldId id="397" r:id="rId14"/>
    <p:sldId id="402" r:id="rId15"/>
    <p:sldId id="398" r:id="rId16"/>
    <p:sldId id="580" r:id="rId17"/>
    <p:sldId id="673" r:id="rId18"/>
    <p:sldId id="675" r:id="rId19"/>
    <p:sldId id="367" r:id="rId20"/>
    <p:sldId id="368" r:id="rId21"/>
    <p:sldId id="376" r:id="rId22"/>
    <p:sldId id="370" r:id="rId23"/>
    <p:sldId id="361" r:id="rId24"/>
    <p:sldId id="674" r:id="rId25"/>
    <p:sldId id="261" r:id="rId26"/>
    <p:sldId id="416" r:id="rId27"/>
    <p:sldId id="594" r:id="rId28"/>
    <p:sldId id="535" r:id="rId29"/>
    <p:sldId id="308" r:id="rId30"/>
    <p:sldId id="314" r:id="rId31"/>
    <p:sldId id="533" r:id="rId32"/>
    <p:sldId id="349" r:id="rId33"/>
    <p:sldId id="315" r:id="rId34"/>
    <p:sldId id="534" r:id="rId35"/>
    <p:sldId id="405" r:id="rId36"/>
    <p:sldId id="406" r:id="rId37"/>
    <p:sldId id="407" r:id="rId38"/>
    <p:sldId id="626" r:id="rId39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FF66"/>
    <a:srgbClr val="10FCFC"/>
    <a:srgbClr val="FB4311"/>
    <a:srgbClr val="6BE329"/>
    <a:srgbClr val="0086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10" autoAdjust="0"/>
    <p:restoredTop sz="94675" autoAdjust="0"/>
  </p:normalViewPr>
  <p:slideViewPr>
    <p:cSldViewPr showGuides="1">
      <p:cViewPr varScale="1">
        <p:scale>
          <a:sx n="120" d="100"/>
          <a:sy n="120" d="100"/>
        </p:scale>
        <p:origin x="166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4188"/>
    </p:cViewPr>
  </p:sorterViewPr>
  <p:notesViewPr>
    <p:cSldViewPr showGuides="1">
      <p:cViewPr varScale="1">
        <p:scale>
          <a:sx n="62" d="100"/>
          <a:sy n="62" d="100"/>
        </p:scale>
        <p:origin x="-2490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0" Type="http://schemas.openxmlformats.org/officeDocument/2006/relationships/slide" Target="slides/slide18.xml"/><Relationship Id="rId41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14ECEC0-CD22-452A-996D-319FA6380F25}" type="datetimeFigureOut">
              <a:rPr lang="de-DE"/>
              <a:pPr>
                <a:defRPr/>
              </a:pPr>
              <a:t>21.11.2021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3DFC086-1A1E-485E-8494-25ACE9E291C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32046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F8FB4F1-A2CB-462C-B24D-5CE30759EB31}" type="datetimeFigureOut">
              <a:rPr lang="de-DE"/>
              <a:pPr>
                <a:defRPr/>
              </a:pPr>
              <a:t>21.11.2021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2FEFE9B-A9F5-4ECC-98A2-DFCDFC17847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20506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de-DE" altLang="de-DE"/>
              <a:t>Welche Bildungsschwerpunkte setzen die verschiedenen Schularten?</a:t>
            </a:r>
          </a:p>
          <a:p>
            <a:pPr eaLnBrk="1" hangingPunct="1"/>
            <a:r>
              <a:rPr lang="de-DE" altLang="de-DE"/>
              <a:t>Das bayerische Schulsystem eröffnet jedem Schüler/in seinen bzw. ihren Weg, aber nicht denselben Weg.</a:t>
            </a:r>
          </a:p>
          <a:p>
            <a:pPr eaLnBrk="1" hangingPunct="1"/>
            <a:r>
              <a:rPr lang="de-DE" altLang="de-DE"/>
              <a:t>Die Leistungsfähigkeit eines Kindes kann sich entwickeln und im Laufe der Schulzeit stark variieren.</a:t>
            </a:r>
          </a:p>
          <a:p>
            <a:pPr eaLnBrk="1" hangingPunct="1"/>
            <a:r>
              <a:rPr lang="de-DE" altLang="de-DE"/>
              <a:t>Es gibt immer die Möglichkeit, den Bildungsweg des Kindes den veränderten Gegebenheiten und Zielsetzungen anzupassen, um Über- oder Unterforderungen zu vermeiden.</a:t>
            </a:r>
          </a:p>
          <a:p>
            <a:pPr eaLnBrk="1" hangingPunct="1"/>
            <a:r>
              <a:rPr lang="de-DE" altLang="de-DE"/>
              <a:t>Das bayerische Schulsystem umfasst 13 Schularten. Das bedeutet: unterschiedliche</a:t>
            </a:r>
          </a:p>
          <a:p>
            <a:pPr eaLnBrk="1" hangingPunct="1">
              <a:buFontTx/>
              <a:buChar char="-"/>
            </a:pPr>
            <a:r>
              <a:rPr lang="de-DE" altLang="de-DE"/>
              <a:t> Schwerpunkte (sprachlich, naturwissenschaftlich, kaufmännisch, musisch)</a:t>
            </a:r>
          </a:p>
          <a:p>
            <a:pPr eaLnBrk="1" hangingPunct="1">
              <a:buFontTx/>
              <a:buChar char="-"/>
            </a:pPr>
            <a:r>
              <a:rPr lang="de-DE" altLang="de-DE"/>
              <a:t> Anforderungen (anschaulich – abstrakt, praktisch – theoretisch)</a:t>
            </a:r>
          </a:p>
          <a:p>
            <a:pPr eaLnBrk="1" hangingPunct="1">
              <a:buFontTx/>
              <a:buChar char="-"/>
            </a:pPr>
            <a:r>
              <a:rPr lang="de-DE" altLang="de-DE"/>
              <a:t> Ziele (Abschlüsse, berufliche Ziele, Studium …)</a:t>
            </a:r>
          </a:p>
          <a:p>
            <a:pPr eaLnBrk="1" hangingPunct="1">
              <a:buFontTx/>
              <a:buChar char="-"/>
            </a:pPr>
            <a:r>
              <a:rPr lang="de-DE" altLang="de-DE"/>
              <a:t> Geschwindigkeiten (für Abitur 8 bzw 9 Jahre Gymnasium, 9 Jahre über FOS und mindestens 11 Jahre über BOS mit Berufsausbildung)</a:t>
            </a:r>
          </a:p>
        </p:txBody>
      </p:sp>
      <p:sp>
        <p:nvSpPr>
          <p:cNvPr id="44036" name="Kopfzeilenplatzhalter 3"/>
          <p:cNvSpPr>
            <a:spLocks noGrp="1"/>
          </p:cNvSpPr>
          <p:nvPr>
            <p:ph type="hdr" sz="quarter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de-DE" altLang="de-DE"/>
              <a:t>Übertrittsberatung</a:t>
            </a:r>
          </a:p>
        </p:txBody>
      </p:sp>
      <p:sp>
        <p:nvSpPr>
          <p:cNvPr id="48133" name="Foliennummernplatzhalt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4E430CA9-9389-42ED-9BCC-9BB625D68002}" type="slidenum">
              <a:rPr lang="de-DE" altLang="de-DE" sz="1800" smtClean="0"/>
              <a:pPr>
                <a:spcBef>
                  <a:spcPct val="0"/>
                </a:spcBef>
              </a:pPr>
              <a:t>4</a:t>
            </a:fld>
            <a:endParaRPr lang="de-DE" altLang="de-DE" sz="18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/>
          </a:p>
        </p:txBody>
      </p:sp>
      <p:sp>
        <p:nvSpPr>
          <p:cNvPr id="30723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E16C215-C801-4F9A-9189-768849BB70D8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/>
          </a:p>
        </p:txBody>
      </p:sp>
      <p:sp>
        <p:nvSpPr>
          <p:cNvPr id="2150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Arial" charset="0"/>
              </a:defRPr>
            </a:lvl1pPr>
            <a:lvl2pPr marL="734263" indent="-281468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30460" indent="-224869">
              <a:defRPr sz="1000">
                <a:solidFill>
                  <a:schemeClr val="tx1"/>
                </a:solidFill>
                <a:latin typeface="Arial" charset="0"/>
              </a:defRPr>
            </a:lvl3pPr>
            <a:lvl4pPr marL="1583256" indent="-224869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34521" indent="-224869">
              <a:defRPr sz="1000">
                <a:solidFill>
                  <a:schemeClr val="tx1"/>
                </a:solidFill>
                <a:latin typeface="Arial" charset="0"/>
              </a:defRPr>
            </a:lvl5pPr>
            <a:lvl6pPr marL="2475079" indent="-224869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15637" indent="-224869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356195" indent="-224869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796753" indent="-224869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524494C4-EDE5-48A4-B162-FD97F080992F}" type="slidenum">
              <a:rPr lang="de-DE" altLang="de-DE" sz="1300"/>
              <a:pPr/>
              <a:t>8</a:t>
            </a:fld>
            <a:endParaRPr lang="de-DE" altLang="de-DE" sz="13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Folienbildplatzhalter 1">
            <a:extLst>
              <a:ext uri="{FF2B5EF4-FFF2-40B4-BE49-F238E27FC236}">
                <a16:creationId xmlns:a16="http://schemas.microsoft.com/office/drawing/2014/main" id="{DFCF94F8-41D3-4BC5-9953-0AD014A249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Notizenplatzhalter 2">
            <a:extLst>
              <a:ext uri="{FF2B5EF4-FFF2-40B4-BE49-F238E27FC236}">
                <a16:creationId xmlns:a16="http://schemas.microsoft.com/office/drawing/2014/main" id="{31C4467E-F935-4459-8C50-FA703E7A1F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/>
          </a:p>
        </p:txBody>
      </p:sp>
      <p:sp>
        <p:nvSpPr>
          <p:cNvPr id="99332" name="Foliennummernplatzhalter 3">
            <a:extLst>
              <a:ext uri="{FF2B5EF4-FFF2-40B4-BE49-F238E27FC236}">
                <a16:creationId xmlns:a16="http://schemas.microsoft.com/office/drawing/2014/main" id="{E4C86B16-DABC-4667-ACB6-823CA094F0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2EC63B3-458A-46C8-B666-24F0F63CE445}" type="slidenum">
              <a:rPr lang="de-DE" altLang="de-DE" sz="120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17</a:t>
            </a:fld>
            <a:endParaRPr lang="de-DE" altLang="de-DE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 dirty="0"/>
          </a:p>
        </p:txBody>
      </p:sp>
      <p:sp>
        <p:nvSpPr>
          <p:cNvPr id="27651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4E84BA7-DADE-493D-AA86-027A40212174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/>
          </a:p>
        </p:txBody>
      </p:sp>
      <p:sp>
        <p:nvSpPr>
          <p:cNvPr id="28675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D807E57-5B23-4B42-8A09-21BDDAA8D504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FEFE9B-A9F5-4ECC-98A2-DFCDFC17847C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29729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/>
          </a:p>
        </p:txBody>
      </p:sp>
      <p:sp>
        <p:nvSpPr>
          <p:cNvPr id="23555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ABB1593-6EB9-46FF-B50C-17851B732634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>
            <a:extLst>
              <a:ext uri="{FF2B5EF4-FFF2-40B4-BE49-F238E27FC236}">
                <a16:creationId xmlns:a16="http://schemas.microsoft.com/office/drawing/2014/main" id="{BE8EBCC3-1E34-40C7-ABF7-09B3A753E07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FA76B22-2BEC-4FE0-9216-07AEC9B362BB}" type="slidenum">
              <a:rPr lang="de-DE" altLang="de-DE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37</a:t>
            </a:fld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105475" name="Rectangle 2">
            <a:extLst>
              <a:ext uri="{FF2B5EF4-FFF2-40B4-BE49-F238E27FC236}">
                <a16:creationId xmlns:a16="http://schemas.microsoft.com/office/drawing/2014/main" id="{2D48D7A0-FFAC-454D-8412-C2AA4E0CD8B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2000" cy="3429000"/>
          </a:xfrm>
          <a:ln/>
        </p:spPr>
      </p:sp>
      <p:sp>
        <p:nvSpPr>
          <p:cNvPr id="105476" name="Rectangle 3">
            <a:extLst>
              <a:ext uri="{FF2B5EF4-FFF2-40B4-BE49-F238E27FC236}">
                <a16:creationId xmlns:a16="http://schemas.microsoft.com/office/drawing/2014/main" id="{DF7CDE8E-D7BB-452E-91EC-4DFD9970A4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1813"/>
            <a:ext cx="5486400" cy="41163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e-DE" altLang="de-DE">
                <a:latin typeface="Arial" panose="020B0604020202020204" pitchFamily="34" charset="0"/>
              </a:rPr>
              <a:t>Berufsberatung Klasse 9, Folie 1</a:t>
            </a:r>
          </a:p>
          <a:p>
            <a:pPr eaLnBrk="1" hangingPunct="1"/>
            <a:endParaRPr lang="de-DE" altLang="de-DE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411760" y="0"/>
            <a:ext cx="6732240" cy="1196751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360397585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6" descr="Logo gerade JPG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71688" cy="111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Gerade Verbindung 4"/>
          <p:cNvCxnSpPr/>
          <p:nvPr userDrawn="1"/>
        </p:nvCxnSpPr>
        <p:spPr>
          <a:xfrm>
            <a:off x="0" y="1268413"/>
            <a:ext cx="9144000" cy="0"/>
          </a:xfrm>
          <a:prstGeom prst="line">
            <a:avLst/>
          </a:prstGeom>
          <a:ln w="34925">
            <a:solidFill>
              <a:srgbClr val="0086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rade Verbindung 5"/>
          <p:cNvCxnSpPr/>
          <p:nvPr userDrawn="1"/>
        </p:nvCxnSpPr>
        <p:spPr>
          <a:xfrm rot="5400000">
            <a:off x="1632744" y="778669"/>
            <a:ext cx="1557338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6"/>
          <p:cNvCxnSpPr/>
          <p:nvPr userDrawn="1"/>
        </p:nvCxnSpPr>
        <p:spPr>
          <a:xfrm>
            <a:off x="0" y="6524625"/>
            <a:ext cx="9144000" cy="0"/>
          </a:xfrm>
          <a:prstGeom prst="line">
            <a:avLst/>
          </a:prstGeom>
          <a:ln w="3492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BC5AFF5-CDE5-475F-A3A2-BDE175F7824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640032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1316585"/>
      </p:ext>
    </p:extLst>
  </p:cSld>
  <p:clrMapOvr>
    <a:masterClrMapping/>
  </p:clrMapOvr>
  <p:transition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3394568"/>
      </p:ext>
    </p:extLst>
  </p:cSld>
  <p:clrMapOvr>
    <a:masterClrMapping/>
  </p:clrMapOvr>
  <p:transition>
    <p:wipe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1455953978"/>
      </p:ext>
    </p:extLst>
  </p:cSld>
  <p:clrMapOvr>
    <a:masterClrMapping/>
  </p:clrMapOvr>
  <p:transition>
    <p:wipe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ChangeArrowheads="1"/>
          </p:cNvSpPr>
          <p:nvPr/>
        </p:nvSpPr>
        <p:spPr bwMode="auto">
          <a:xfrm flipV="1">
            <a:off x="315913" y="3260725"/>
            <a:ext cx="8693150" cy="55563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3" name="Rectangle 15"/>
          <p:cNvSpPr>
            <a:spLocks noGrp="1" noChangeArrowheads="1"/>
          </p:cNvSpPr>
          <p:nvPr>
            <p:ph type="ftr" sz="quarter" idx="10"/>
          </p:nvPr>
        </p:nvSpPr>
        <p:spPr>
          <a:xfrm>
            <a:off x="3048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 sz="1400" i="0">
                <a:solidFill>
                  <a:schemeClr val="bg2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r>
              <a:rPr lang="de-DE"/>
              <a:t>Dr. Helga Ulbricht</a:t>
            </a: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fld id="{9BC407F7-293C-4C53-83D4-A09BD0EB398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69411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68739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el, ClipAr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ClipArt-Platzhalt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D03D39BF-18F0-488B-BBC1-EB404BB08748}" type="datetime1">
              <a:rPr lang="de-DE"/>
              <a:pPr>
                <a:defRPr/>
              </a:pPr>
              <a:t>21.11.2021</a:t>
            </a:fld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286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de-DE"/>
              <a:t>sb-ofr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866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D477EC8A-F223-4F92-81EA-D05CC4CDB0E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48725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9613" y="260350"/>
            <a:ext cx="6781800" cy="10080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28775"/>
            <a:ext cx="8305800" cy="45434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xfrm>
            <a:off x="468313" y="5876925"/>
            <a:ext cx="3543300" cy="7921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Originalfassung: Staatliche Schulberatungsstelle München, November 2014. Für inhaltliche Veränderungen kann keine Haftung übernommen werden.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0866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97C5FF-61AD-488A-BA38-2B6C59E0EE0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3648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F6E125-93D3-43CA-88D5-B074C4F37D8D}" type="datetimeFigureOut">
              <a:rPr lang="de-DE"/>
              <a:pPr>
                <a:defRPr/>
              </a:pPr>
              <a:t>21.11.2021</a:t>
            </a:fld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241FA5-C2DB-44E7-9E45-1F7BEA3C7E0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99759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1DBB70-FA54-4A2E-9F4C-5CFEB39530B7}" type="datetimeFigureOut">
              <a:rPr lang="de-DE"/>
              <a:pPr>
                <a:defRPr/>
              </a:pPr>
              <a:t>21.11.2021</a:t>
            </a:fld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A12D0B-AF0D-4D04-BF01-BA9D4369367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9719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6" descr="Logo gerade JPG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71688" cy="111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Gerade Verbindung 4"/>
          <p:cNvCxnSpPr/>
          <p:nvPr userDrawn="1"/>
        </p:nvCxnSpPr>
        <p:spPr>
          <a:xfrm>
            <a:off x="0" y="1268413"/>
            <a:ext cx="9144000" cy="0"/>
          </a:xfrm>
          <a:prstGeom prst="line">
            <a:avLst/>
          </a:prstGeom>
          <a:ln w="34925">
            <a:solidFill>
              <a:srgbClr val="0086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rade Verbindung 5"/>
          <p:cNvCxnSpPr/>
          <p:nvPr userDrawn="1"/>
        </p:nvCxnSpPr>
        <p:spPr>
          <a:xfrm rot="5400000">
            <a:off x="1632744" y="778669"/>
            <a:ext cx="1557338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6"/>
          <p:cNvCxnSpPr/>
          <p:nvPr userDrawn="1"/>
        </p:nvCxnSpPr>
        <p:spPr>
          <a:xfrm>
            <a:off x="0" y="6524625"/>
            <a:ext cx="9144000" cy="0"/>
          </a:xfrm>
          <a:prstGeom prst="line">
            <a:avLst/>
          </a:prstGeom>
          <a:ln w="3492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51C36A1-1D3C-4C3A-B94A-5E2AB0115BC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4922978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D7E98F-DF85-4ECA-98FD-0F334EDB1E39}" type="datetimeFigureOut">
              <a:rPr lang="de-DE"/>
              <a:pPr>
                <a:defRPr/>
              </a:pPr>
              <a:t>21.11.2021</a:t>
            </a:fld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5748FC-69E5-46D5-AAFC-80FF4A6274A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94741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EC1D24-6FF3-428C-9BAB-7E8B0202873C}" type="datetimeFigureOut">
              <a:rPr lang="de-DE"/>
              <a:pPr>
                <a:defRPr/>
              </a:pPr>
              <a:t>21.11.2021</a:t>
            </a:fld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030DEC-BA8A-4648-BA93-3BED46F8DDF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15465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F1DE7B-CBF9-434C-AEBD-E16CF8BCBCD5}" type="datetimeFigureOut">
              <a:rPr lang="de-DE"/>
              <a:pPr>
                <a:defRPr/>
              </a:pPr>
              <a:t>21.11.2021</a:t>
            </a:fld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73136A-3995-4392-B16E-269BA09129E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06529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BD4CF0-F580-4101-877A-7D57E443EA81}" type="datetimeFigureOut">
              <a:rPr lang="de-DE"/>
              <a:pPr>
                <a:defRPr/>
              </a:pPr>
              <a:t>21.11.2021</a:t>
            </a:fld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EACA6B-C255-4A92-96BA-23C419B879E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22560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4F6A97-EFBB-4D94-83CB-352155C85B1E}" type="datetimeFigureOut">
              <a:rPr lang="de-DE"/>
              <a:pPr>
                <a:defRPr/>
              </a:pPr>
              <a:t>21.11.2021</a:t>
            </a:fld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2C737F-8AE9-41F6-A13B-5D31B1883D8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85075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4A04F3-8004-4037-B526-85828FA43E80}" type="datetimeFigureOut">
              <a:rPr lang="de-DE"/>
              <a:pPr>
                <a:defRPr/>
              </a:pPr>
              <a:t>21.11.2021</a:t>
            </a:fld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858E28-FADC-4259-A4D6-FA58175D598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008188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7F0145-590F-4536-B01F-1CCF938A9C19}" type="datetimeFigureOut">
              <a:rPr lang="de-DE"/>
              <a:pPr>
                <a:defRPr/>
              </a:pPr>
              <a:t>21.11.2021</a:t>
            </a:fld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D05C92-4FC9-4608-BE85-C085F77FF2F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18247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D0634A-13CE-485A-9B22-C5508449E4B9}" type="datetimeFigureOut">
              <a:rPr lang="de-DE"/>
              <a:pPr>
                <a:defRPr/>
              </a:pPr>
              <a:t>21.11.2021</a:t>
            </a:fld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318C27-7213-4842-A130-94D381757C4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13257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4BD79C-3D69-4BBE-9A40-BD0C8026AC2A}" type="datetimeFigureOut">
              <a:rPr lang="de-DE"/>
              <a:pPr>
                <a:defRPr/>
              </a:pPr>
              <a:t>21.11.2021</a:t>
            </a:fld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30FA5E-3F90-4A3F-9CF3-2AA63EDBEE8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7512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6" descr="Logo gerade JPG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71688" cy="111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Gerade Verbindung 5"/>
          <p:cNvCxnSpPr/>
          <p:nvPr userDrawn="1"/>
        </p:nvCxnSpPr>
        <p:spPr>
          <a:xfrm>
            <a:off x="0" y="1268413"/>
            <a:ext cx="9144000" cy="0"/>
          </a:xfrm>
          <a:prstGeom prst="line">
            <a:avLst/>
          </a:prstGeom>
          <a:ln w="34925">
            <a:solidFill>
              <a:srgbClr val="0086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6"/>
          <p:cNvCxnSpPr/>
          <p:nvPr userDrawn="1"/>
        </p:nvCxnSpPr>
        <p:spPr>
          <a:xfrm rot="5400000">
            <a:off x="1632744" y="778669"/>
            <a:ext cx="1557338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7"/>
          <p:cNvCxnSpPr/>
          <p:nvPr userDrawn="1"/>
        </p:nvCxnSpPr>
        <p:spPr>
          <a:xfrm>
            <a:off x="0" y="6524625"/>
            <a:ext cx="9144000" cy="0"/>
          </a:xfrm>
          <a:prstGeom prst="line">
            <a:avLst/>
          </a:prstGeom>
          <a:ln w="3492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CDE94BC-2426-463F-AA72-2B74063F44C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556631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Logo gerade JPG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71688" cy="111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Gerade Verbindung 7"/>
          <p:cNvCxnSpPr/>
          <p:nvPr userDrawn="1"/>
        </p:nvCxnSpPr>
        <p:spPr>
          <a:xfrm>
            <a:off x="0" y="1268413"/>
            <a:ext cx="9144000" cy="0"/>
          </a:xfrm>
          <a:prstGeom prst="line">
            <a:avLst/>
          </a:prstGeom>
          <a:ln w="34925">
            <a:solidFill>
              <a:srgbClr val="0086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 userDrawn="1"/>
        </p:nvCxnSpPr>
        <p:spPr>
          <a:xfrm rot="5400000">
            <a:off x="1632744" y="778669"/>
            <a:ext cx="1557338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9"/>
          <p:cNvCxnSpPr/>
          <p:nvPr userDrawn="1"/>
        </p:nvCxnSpPr>
        <p:spPr>
          <a:xfrm>
            <a:off x="0" y="6524625"/>
            <a:ext cx="9144000" cy="0"/>
          </a:xfrm>
          <a:prstGeom prst="line">
            <a:avLst/>
          </a:prstGeom>
          <a:ln w="3492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2" name="Datumsplatzhalt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3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7BC0585-7265-481D-823C-B4617724903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909059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6" descr="Logo gerade JPG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71688" cy="111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Gerade Verbindung 3"/>
          <p:cNvCxnSpPr/>
          <p:nvPr userDrawn="1"/>
        </p:nvCxnSpPr>
        <p:spPr>
          <a:xfrm>
            <a:off x="0" y="1268413"/>
            <a:ext cx="9144000" cy="0"/>
          </a:xfrm>
          <a:prstGeom prst="line">
            <a:avLst/>
          </a:prstGeom>
          <a:ln w="34925">
            <a:solidFill>
              <a:srgbClr val="0086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Gerade Verbindung 4"/>
          <p:cNvCxnSpPr/>
          <p:nvPr userDrawn="1"/>
        </p:nvCxnSpPr>
        <p:spPr>
          <a:xfrm rot="5400000">
            <a:off x="1632744" y="778669"/>
            <a:ext cx="1557338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rade Verbindung 5"/>
          <p:cNvCxnSpPr/>
          <p:nvPr userDrawn="1"/>
        </p:nvCxnSpPr>
        <p:spPr>
          <a:xfrm>
            <a:off x="0" y="6524625"/>
            <a:ext cx="9144000" cy="0"/>
          </a:xfrm>
          <a:prstGeom prst="line">
            <a:avLst/>
          </a:prstGeom>
          <a:ln w="3492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8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9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7A3EEA2-0BE1-4B06-9045-CF15171814F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921096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6" descr="Logo gerade JPG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71688" cy="111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Gerade Verbindung 2"/>
          <p:cNvCxnSpPr/>
          <p:nvPr userDrawn="1"/>
        </p:nvCxnSpPr>
        <p:spPr>
          <a:xfrm>
            <a:off x="0" y="1268413"/>
            <a:ext cx="9144000" cy="0"/>
          </a:xfrm>
          <a:prstGeom prst="line">
            <a:avLst/>
          </a:prstGeom>
          <a:ln w="34925">
            <a:solidFill>
              <a:srgbClr val="0086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Gerade Verbindung 3"/>
          <p:cNvCxnSpPr/>
          <p:nvPr userDrawn="1"/>
        </p:nvCxnSpPr>
        <p:spPr>
          <a:xfrm rot="5400000">
            <a:off x="1632744" y="778669"/>
            <a:ext cx="1557338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Gerade Verbindung 4"/>
          <p:cNvCxnSpPr/>
          <p:nvPr userDrawn="1"/>
        </p:nvCxnSpPr>
        <p:spPr>
          <a:xfrm>
            <a:off x="0" y="6524625"/>
            <a:ext cx="9144000" cy="0"/>
          </a:xfrm>
          <a:prstGeom prst="line">
            <a:avLst/>
          </a:prstGeom>
          <a:ln w="3492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889C31E-B4A6-4434-9F2F-880212B1B25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89615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6" descr="Logo gerade JPG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71688" cy="111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Gerade Verbindung 5"/>
          <p:cNvCxnSpPr/>
          <p:nvPr userDrawn="1"/>
        </p:nvCxnSpPr>
        <p:spPr>
          <a:xfrm>
            <a:off x="0" y="1268413"/>
            <a:ext cx="9144000" cy="0"/>
          </a:xfrm>
          <a:prstGeom prst="line">
            <a:avLst/>
          </a:prstGeom>
          <a:ln w="34925">
            <a:solidFill>
              <a:srgbClr val="0086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6"/>
          <p:cNvCxnSpPr/>
          <p:nvPr userDrawn="1"/>
        </p:nvCxnSpPr>
        <p:spPr>
          <a:xfrm rot="5400000">
            <a:off x="1632744" y="778669"/>
            <a:ext cx="1557338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7"/>
          <p:cNvCxnSpPr/>
          <p:nvPr userDrawn="1"/>
        </p:nvCxnSpPr>
        <p:spPr>
          <a:xfrm>
            <a:off x="0" y="6524625"/>
            <a:ext cx="9144000" cy="0"/>
          </a:xfrm>
          <a:prstGeom prst="line">
            <a:avLst/>
          </a:prstGeom>
          <a:ln w="3492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10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1259347-FD21-4624-964B-76D4AFBFA91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462468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6" descr="Logo gerade JPG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71688" cy="111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Gerade Verbindung 5"/>
          <p:cNvCxnSpPr/>
          <p:nvPr userDrawn="1"/>
        </p:nvCxnSpPr>
        <p:spPr>
          <a:xfrm>
            <a:off x="0" y="1268413"/>
            <a:ext cx="9144000" cy="0"/>
          </a:xfrm>
          <a:prstGeom prst="line">
            <a:avLst/>
          </a:prstGeom>
          <a:ln w="34925">
            <a:solidFill>
              <a:srgbClr val="0086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6"/>
          <p:cNvCxnSpPr/>
          <p:nvPr userDrawn="1"/>
        </p:nvCxnSpPr>
        <p:spPr>
          <a:xfrm rot="5400000">
            <a:off x="1632744" y="778669"/>
            <a:ext cx="1557338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7"/>
          <p:cNvCxnSpPr/>
          <p:nvPr userDrawn="1"/>
        </p:nvCxnSpPr>
        <p:spPr>
          <a:xfrm>
            <a:off x="0" y="6524625"/>
            <a:ext cx="9144000" cy="0"/>
          </a:xfrm>
          <a:prstGeom prst="line">
            <a:avLst/>
          </a:prstGeom>
          <a:ln w="3492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10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A661A75-CC12-4F74-B24C-0B166883518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258096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6" descr="Logo gerade JPG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71688" cy="111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Gerade Verbindung 4"/>
          <p:cNvCxnSpPr/>
          <p:nvPr userDrawn="1"/>
        </p:nvCxnSpPr>
        <p:spPr>
          <a:xfrm>
            <a:off x="0" y="1268413"/>
            <a:ext cx="9144000" cy="0"/>
          </a:xfrm>
          <a:prstGeom prst="line">
            <a:avLst/>
          </a:prstGeom>
          <a:ln w="34925">
            <a:solidFill>
              <a:srgbClr val="0086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rade Verbindung 5"/>
          <p:cNvCxnSpPr/>
          <p:nvPr userDrawn="1"/>
        </p:nvCxnSpPr>
        <p:spPr>
          <a:xfrm rot="5400000">
            <a:off x="1632744" y="778669"/>
            <a:ext cx="1557338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6"/>
          <p:cNvCxnSpPr/>
          <p:nvPr userDrawn="1"/>
        </p:nvCxnSpPr>
        <p:spPr>
          <a:xfrm>
            <a:off x="0" y="6524625"/>
            <a:ext cx="9144000" cy="0"/>
          </a:xfrm>
          <a:prstGeom prst="line">
            <a:avLst/>
          </a:prstGeom>
          <a:ln w="3492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F980416-7816-43D9-8354-9C1ABE93F72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983390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Grafik 6" descr="Logo gerade JPG.jpg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71688" cy="111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Gerade Verbindung 8"/>
          <p:cNvCxnSpPr/>
          <p:nvPr userDrawn="1"/>
        </p:nvCxnSpPr>
        <p:spPr>
          <a:xfrm>
            <a:off x="0" y="1268413"/>
            <a:ext cx="9144000" cy="0"/>
          </a:xfrm>
          <a:prstGeom prst="line">
            <a:avLst/>
          </a:prstGeom>
          <a:ln w="34925">
            <a:solidFill>
              <a:srgbClr val="0086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/>
          <p:cNvCxnSpPr/>
          <p:nvPr userDrawn="1"/>
        </p:nvCxnSpPr>
        <p:spPr>
          <a:xfrm rot="5400000">
            <a:off x="1632744" y="778669"/>
            <a:ext cx="1557338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 userDrawn="1"/>
        </p:nvCxnSpPr>
        <p:spPr>
          <a:xfrm>
            <a:off x="0" y="6524625"/>
            <a:ext cx="9144000" cy="0"/>
          </a:xfrm>
          <a:prstGeom prst="line">
            <a:avLst/>
          </a:prstGeom>
          <a:ln w="3492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0" name="Textfeld 14"/>
          <p:cNvSpPr txBox="1">
            <a:spLocks noChangeArrowheads="1"/>
          </p:cNvSpPr>
          <p:nvPr userDrawn="1"/>
        </p:nvSpPr>
        <p:spPr bwMode="auto">
          <a:xfrm>
            <a:off x="2268538" y="6581775"/>
            <a:ext cx="30956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de-DE" sz="1200" dirty="0">
                <a:latin typeface="Calibri" pitchFamily="34" charset="0"/>
              </a:rPr>
              <a:t>Ursula Meisel, Beratungslehrerin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20" r:id="rId1"/>
    <p:sldLayoutId id="2147485136" r:id="rId2"/>
    <p:sldLayoutId id="2147485137" r:id="rId3"/>
    <p:sldLayoutId id="2147485138" r:id="rId4"/>
    <p:sldLayoutId id="2147485139" r:id="rId5"/>
    <p:sldLayoutId id="2147485140" r:id="rId6"/>
    <p:sldLayoutId id="2147485141" r:id="rId7"/>
    <p:sldLayoutId id="2147485142" r:id="rId8"/>
    <p:sldLayoutId id="2147485143" r:id="rId9"/>
    <p:sldLayoutId id="2147485144" r:id="rId10"/>
    <p:sldLayoutId id="2147485121" r:id="rId11"/>
    <p:sldLayoutId id="2147485122" r:id="rId12"/>
    <p:sldLayoutId id="2147485123" r:id="rId13"/>
    <p:sldLayoutId id="2147485145" r:id="rId14"/>
    <p:sldLayoutId id="2147485124" r:id="rId15"/>
    <p:sldLayoutId id="2147485146" r:id="rId16"/>
    <p:sldLayoutId id="2147485147" r:id="rId17"/>
  </p:sldLayoutIdLst>
  <p:transition>
    <p:wipe dir="d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1187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Calibri" pitchFamily="34" charset="0"/>
              </a:defRPr>
            </a:lvl1pPr>
          </a:lstStyle>
          <a:p>
            <a:pPr>
              <a:defRPr/>
            </a:pPr>
            <a:fld id="{3AACC7B8-0618-402E-B529-6D4EE4E62C83}" type="datetimeFigureOut">
              <a:rPr lang="de-DE"/>
              <a:pPr>
                <a:defRPr/>
              </a:pPr>
              <a:t>21.11.2021</a:t>
            </a:fld>
            <a:endParaRPr lang="de-DE"/>
          </a:p>
        </p:txBody>
      </p:sp>
      <p:sp>
        <p:nvSpPr>
          <p:cNvPr id="1187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Calibri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87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alibri" pitchFamily="34" charset="0"/>
              </a:defRPr>
            </a:lvl1pPr>
          </a:lstStyle>
          <a:p>
            <a:pPr>
              <a:defRPr/>
            </a:pPr>
            <a:fld id="{434AC5E0-B862-4147-87C7-33425152711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25" r:id="rId1"/>
    <p:sldLayoutId id="2147485126" r:id="rId2"/>
    <p:sldLayoutId id="2147485127" r:id="rId3"/>
    <p:sldLayoutId id="2147485128" r:id="rId4"/>
    <p:sldLayoutId id="2147485129" r:id="rId5"/>
    <p:sldLayoutId id="2147485130" r:id="rId6"/>
    <p:sldLayoutId id="2147485131" r:id="rId7"/>
    <p:sldLayoutId id="2147485132" r:id="rId8"/>
    <p:sldLayoutId id="2147485133" r:id="rId9"/>
    <p:sldLayoutId id="2147485134" r:id="rId10"/>
    <p:sldLayoutId id="214748513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4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3.emf"/><Relationship Id="rId4" Type="http://schemas.openxmlformats.org/officeDocument/2006/relationships/oleObject" Target="../embeddings/oleObject2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1116013" y="1844824"/>
            <a:ext cx="7564437" cy="2448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br>
              <a:rPr lang="de-DE" altLang="de-DE" sz="3600" b="1" dirty="0">
                <a:latin typeface="+mn-lt"/>
              </a:rPr>
            </a:br>
            <a:br>
              <a:rPr lang="de-DE" altLang="de-DE" sz="3600" b="1" dirty="0">
                <a:latin typeface="+mn-lt"/>
              </a:rPr>
            </a:br>
            <a:br>
              <a:rPr lang="de-DE" altLang="de-DE" sz="3600" b="1" dirty="0">
                <a:latin typeface="+mn-lt"/>
              </a:rPr>
            </a:br>
            <a:r>
              <a:rPr lang="de-DE" altLang="de-DE" sz="3600" b="1" dirty="0">
                <a:latin typeface="+mn-lt"/>
              </a:rPr>
              <a:t>Informationsabend zum Übertritt</a:t>
            </a:r>
            <a:br>
              <a:rPr lang="de-DE" altLang="de-DE" sz="3600" b="1" dirty="0">
                <a:latin typeface="+mn-lt"/>
              </a:rPr>
            </a:br>
            <a:r>
              <a:rPr lang="de-DE" altLang="de-DE" sz="3600" b="1" dirty="0">
                <a:latin typeface="+mn-lt"/>
              </a:rPr>
              <a:t>in der 4. Jahrgangsstufe</a:t>
            </a:r>
            <a:br>
              <a:rPr lang="de-DE" altLang="de-DE" sz="3200" dirty="0"/>
            </a:br>
            <a:r>
              <a:rPr lang="de-DE" altLang="de-DE" sz="2000" dirty="0"/>
              <a:t>Übertrittsregelung zum Schuljahr 2021/2022</a:t>
            </a:r>
          </a:p>
        </p:txBody>
      </p:sp>
      <p:pic>
        <p:nvPicPr>
          <p:cNvPr id="39940" name="Picture 4">
            <a:extLst>
              <a:ext uri="{FF2B5EF4-FFF2-40B4-BE49-F238E27FC236}">
                <a16:creationId xmlns:a16="http://schemas.microsoft.com/office/drawing/2014/main" id="{3E985B05-3057-4DCE-9048-E8EA0EAEE8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100" y="1907156"/>
            <a:ext cx="3733800" cy="116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038" descr="ANd9GcQOEO2F5XTAAs1vXKu8ZvD6JJgWEirwZ4jI0vTxJOiGMrnkQObvzg">
            <a:extLst>
              <a:ext uri="{FF2B5EF4-FFF2-40B4-BE49-F238E27FC236}">
                <a16:creationId xmlns:a16="http://schemas.microsoft.com/office/drawing/2014/main" id="{E00531DD-AD1D-4D62-99BA-1273167091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159" y="332656"/>
            <a:ext cx="167640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e-DE" altLang="de-DE" sz="3200" b="1" dirty="0"/>
              <a:t>Die Realschule</a:t>
            </a:r>
          </a:p>
        </p:txBody>
      </p:sp>
      <p:sp>
        <p:nvSpPr>
          <p:cNvPr id="30725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68313" y="1628775"/>
            <a:ext cx="8305800" cy="46799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de-DE" altLang="de-DE" sz="2000" b="1" dirty="0">
                <a:solidFill>
                  <a:schemeClr val="folHlink"/>
                </a:solidFill>
              </a:rPr>
              <a:t>Die Realschule</a:t>
            </a:r>
            <a:r>
              <a:rPr lang="de-DE" altLang="de-DE" sz="2000" dirty="0"/>
              <a:t> umfasst die Jahrgangsstufen 5 bis 10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de-DE" altLang="de-DE" sz="2000" dirty="0"/>
              <a:t>  </a:t>
            </a:r>
          </a:p>
          <a:p>
            <a:pPr eaLnBrk="1" hangingPunct="1">
              <a:lnSpc>
                <a:spcPct val="80000"/>
              </a:lnSpc>
            </a:pPr>
            <a:r>
              <a:rPr lang="de-DE" altLang="de-DE" sz="2000" dirty="0"/>
              <a:t>Im Unterricht der Realschule werden gleichwertig theoretische und praktische Fähigkeiten bzw. Fertigkeiten vermittelt. </a:t>
            </a:r>
          </a:p>
          <a:p>
            <a:r>
              <a:rPr lang="de-DE" altLang="de-DE" sz="2000" dirty="0"/>
              <a:t>Breit angelegte Allgemeinbildung in berufsorientierten Fächern</a:t>
            </a:r>
          </a:p>
          <a:p>
            <a:r>
              <a:rPr lang="de-DE" altLang="de-DE" sz="2000" b="1" dirty="0"/>
              <a:t>Drei</a:t>
            </a:r>
            <a:r>
              <a:rPr lang="de-DE" altLang="de-DE" sz="2000" dirty="0"/>
              <a:t> Ausbildungsrichtungen, die sog. Wahlpflichtfächergruppen </a:t>
            </a:r>
            <a:r>
              <a:rPr lang="de-DE" altLang="de-DE" sz="2000" b="1" dirty="0"/>
              <a:t>ab 7.Kl.</a:t>
            </a:r>
          </a:p>
          <a:p>
            <a:r>
              <a:rPr lang="de-DE" altLang="de-DE" sz="2000" dirty="0"/>
              <a:t>Voraussetzungen für den Übertritt in weitere schulische Bildungsgänge</a:t>
            </a:r>
          </a:p>
          <a:p>
            <a:r>
              <a:rPr lang="de-DE" altLang="de-DE" sz="2000" dirty="0"/>
              <a:t>Übergang zu einer </a:t>
            </a:r>
            <a:r>
              <a:rPr lang="de-DE" altLang="de-DE" sz="2000" b="1" dirty="0"/>
              <a:t>Einführungsklasse</a:t>
            </a:r>
            <a:r>
              <a:rPr lang="de-DE" altLang="de-DE" sz="2000" dirty="0"/>
              <a:t> 10 am Gymnasium möglich!</a:t>
            </a:r>
          </a:p>
          <a:p>
            <a:pPr eaLnBrk="1" hangingPunct="1">
              <a:lnSpc>
                <a:spcPct val="80000"/>
              </a:lnSpc>
            </a:pPr>
            <a:endParaRPr lang="de-DE" altLang="de-DE" sz="2000" dirty="0"/>
          </a:p>
          <a:p>
            <a:pPr eaLnBrk="1" hangingPunct="1">
              <a:lnSpc>
                <a:spcPct val="80000"/>
              </a:lnSpc>
            </a:pPr>
            <a:r>
              <a:rPr lang="de-DE" altLang="de-DE" sz="2000" b="1" dirty="0"/>
              <a:t>Mögliche Abschlüsse an der Realschule:</a:t>
            </a:r>
            <a:r>
              <a:rPr lang="de-DE" altLang="de-DE" sz="2000" dirty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de-DE" altLang="de-DE" sz="2000" dirty="0"/>
              <a:t>                    </a:t>
            </a:r>
            <a:r>
              <a:rPr lang="de-DE" altLang="de-DE" sz="2000" dirty="0">
                <a:solidFill>
                  <a:schemeClr val="folHlink"/>
                </a:solidFill>
              </a:rPr>
              <a:t>mittlerer Schulabschluss</a:t>
            </a:r>
            <a:r>
              <a:rPr lang="de-DE" altLang="de-DE" sz="2000" dirty="0"/>
              <a:t>. Er wird durch eine bayernweit zentral gestellte Prüfung am Ende der 10. Jahrgangsstufe erworben.</a:t>
            </a:r>
          </a:p>
          <a:p>
            <a:pPr eaLnBrk="1" hangingPunct="1">
              <a:lnSpc>
                <a:spcPct val="80000"/>
              </a:lnSpc>
            </a:pPr>
            <a:r>
              <a:rPr lang="de-DE" altLang="de-DE" sz="2000" dirty="0"/>
              <a:t>                   erfolgreichen Abschluss der </a:t>
            </a:r>
            <a:r>
              <a:rPr lang="de-DE" altLang="de-DE" sz="2000" dirty="0">
                <a:solidFill>
                  <a:schemeClr val="folHlink"/>
                </a:solidFill>
              </a:rPr>
              <a:t>9. Jahrgangsstufe</a:t>
            </a:r>
            <a:r>
              <a:rPr lang="de-DE" altLang="de-DE" sz="2000" dirty="0"/>
              <a:t> der Realschule wird der </a:t>
            </a:r>
            <a:r>
              <a:rPr lang="de-DE" altLang="de-DE" sz="2000" dirty="0">
                <a:solidFill>
                  <a:schemeClr val="folHlink"/>
                </a:solidFill>
              </a:rPr>
              <a:t>erfolgreiche Mittelschulschulabschluss/</a:t>
            </a:r>
            <a:r>
              <a:rPr lang="de-DE" altLang="de-DE" sz="2000" b="1" dirty="0">
                <a:solidFill>
                  <a:schemeClr val="folHlink"/>
                </a:solidFill>
              </a:rPr>
              <a:t>nicht</a:t>
            </a:r>
            <a:r>
              <a:rPr lang="de-DE" altLang="de-DE" sz="2000" dirty="0">
                <a:solidFill>
                  <a:schemeClr val="folHlink"/>
                </a:solidFill>
              </a:rPr>
              <a:t> </a:t>
            </a:r>
            <a:r>
              <a:rPr lang="de-DE" altLang="de-DE" sz="2000" dirty="0" err="1">
                <a:solidFill>
                  <a:schemeClr val="folHlink"/>
                </a:solidFill>
              </a:rPr>
              <a:t>Quali</a:t>
            </a:r>
            <a:r>
              <a:rPr lang="de-DE" altLang="de-DE" sz="2000" dirty="0"/>
              <a:t> erworben. </a:t>
            </a:r>
          </a:p>
        </p:txBody>
      </p:sp>
      <p:sp>
        <p:nvSpPr>
          <p:cNvPr id="3" name="Pfeil nach rechts 2"/>
          <p:cNvSpPr/>
          <p:nvPr/>
        </p:nvSpPr>
        <p:spPr>
          <a:xfrm>
            <a:off x="915251" y="5465856"/>
            <a:ext cx="978408" cy="1590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Pfeil nach rechts 7"/>
          <p:cNvSpPr/>
          <p:nvPr/>
        </p:nvSpPr>
        <p:spPr>
          <a:xfrm>
            <a:off x="903528" y="4941168"/>
            <a:ext cx="978408" cy="1590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417903"/>
      </p:ext>
    </p:extLst>
  </p:cSld>
  <p:clrMapOvr>
    <a:masterClrMapping/>
  </p:clrMapOvr>
  <p:transition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el 2"/>
          <p:cNvSpPr>
            <a:spLocks noGrp="1"/>
          </p:cNvSpPr>
          <p:nvPr>
            <p:ph type="title" idx="4294967295"/>
          </p:nvPr>
        </p:nvSpPr>
        <p:spPr bwMode="auto">
          <a:xfrm>
            <a:off x="2699802" y="-277812"/>
            <a:ext cx="6260045" cy="1458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r>
              <a:rPr lang="de-DE" altLang="de-DE" sz="3200" dirty="0"/>
              <a:t>                             </a:t>
            </a:r>
            <a:r>
              <a:rPr lang="de-DE" altLang="de-DE" sz="3200" b="1" dirty="0"/>
              <a:t>Ausbildungsrichtungen der Realschule (ab Jahrgangsstufe 7)</a:t>
            </a:r>
          </a:p>
        </p:txBody>
      </p:sp>
      <p:sp>
        <p:nvSpPr>
          <p:cNvPr id="31747" name="Text Box 2"/>
          <p:cNvSpPr txBox="1">
            <a:spLocks noChangeArrowheads="1"/>
          </p:cNvSpPr>
          <p:nvPr/>
        </p:nvSpPr>
        <p:spPr bwMode="auto">
          <a:xfrm>
            <a:off x="4572000" y="2451100"/>
            <a:ext cx="3762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altLang="de-DE" sz="3600">
                <a:solidFill>
                  <a:srgbClr val="CC6600"/>
                </a:solidFill>
                <a:latin typeface="Verdana" pitchFamily="34" charset="0"/>
                <a:cs typeface="Arial" pitchFamily="34" charset="0"/>
              </a:rPr>
              <a:t>I</a:t>
            </a:r>
          </a:p>
        </p:txBody>
      </p:sp>
      <p:sp>
        <p:nvSpPr>
          <p:cNvPr id="31748" name="Text Box 3"/>
          <p:cNvSpPr txBox="1">
            <a:spLocks noChangeArrowheads="1"/>
          </p:cNvSpPr>
          <p:nvPr/>
        </p:nvSpPr>
        <p:spPr bwMode="auto">
          <a:xfrm>
            <a:off x="4572000" y="3532188"/>
            <a:ext cx="5683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altLang="de-DE" sz="3600">
                <a:solidFill>
                  <a:srgbClr val="CC6600"/>
                </a:solidFill>
                <a:latin typeface="Verdana" pitchFamily="34" charset="0"/>
                <a:cs typeface="Arial" pitchFamily="34" charset="0"/>
              </a:rPr>
              <a:t>II</a:t>
            </a:r>
          </a:p>
        </p:txBody>
      </p:sp>
      <p:sp>
        <p:nvSpPr>
          <p:cNvPr id="31749" name="Text Box 4"/>
          <p:cNvSpPr txBox="1">
            <a:spLocks noChangeArrowheads="1"/>
          </p:cNvSpPr>
          <p:nvPr/>
        </p:nvSpPr>
        <p:spPr bwMode="auto">
          <a:xfrm>
            <a:off x="4572000" y="4468813"/>
            <a:ext cx="10350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altLang="de-DE" sz="3600">
                <a:solidFill>
                  <a:srgbClr val="CC6600"/>
                </a:solidFill>
                <a:latin typeface="Verdana" pitchFamily="34" charset="0"/>
                <a:cs typeface="Arial" pitchFamily="34" charset="0"/>
              </a:rPr>
              <a:t>IIIa</a:t>
            </a:r>
          </a:p>
        </p:txBody>
      </p:sp>
      <p:sp>
        <p:nvSpPr>
          <p:cNvPr id="31750" name="Text Box 5"/>
          <p:cNvSpPr txBox="1">
            <a:spLocks noChangeArrowheads="1"/>
          </p:cNvSpPr>
          <p:nvPr/>
        </p:nvSpPr>
        <p:spPr bwMode="auto">
          <a:xfrm>
            <a:off x="4572000" y="5483225"/>
            <a:ext cx="10445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altLang="de-DE" sz="3600">
                <a:solidFill>
                  <a:srgbClr val="CC6600"/>
                </a:solidFill>
                <a:latin typeface="Verdana" pitchFamily="34" charset="0"/>
                <a:cs typeface="Arial" pitchFamily="34" charset="0"/>
              </a:rPr>
              <a:t>IIIb</a:t>
            </a:r>
          </a:p>
        </p:txBody>
      </p:sp>
      <p:sp>
        <p:nvSpPr>
          <p:cNvPr id="14343" name="Text Box 6"/>
          <p:cNvSpPr txBox="1">
            <a:spLocks noChangeArrowheads="1"/>
          </p:cNvSpPr>
          <p:nvPr/>
        </p:nvSpPr>
        <p:spPr bwMode="auto">
          <a:xfrm>
            <a:off x="5076825" y="2405063"/>
            <a:ext cx="38830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de-DE" sz="1800" dirty="0">
                <a:latin typeface="+mn-lt"/>
              </a:rPr>
              <a:t>Mathematik und Naturwissenschaften</a:t>
            </a:r>
          </a:p>
          <a:p>
            <a:pPr eaLnBrk="1" hangingPunct="1">
              <a:defRPr/>
            </a:pPr>
            <a:r>
              <a:rPr lang="de-DE" sz="1800" b="0" dirty="0">
                <a:latin typeface="+mn-lt"/>
              </a:rPr>
              <a:t>Mathematik vertieft, Physik, IT- CAD</a:t>
            </a:r>
          </a:p>
        </p:txBody>
      </p:sp>
      <p:sp>
        <p:nvSpPr>
          <p:cNvPr id="14344" name="Text Box 7"/>
          <p:cNvSpPr txBox="1">
            <a:spLocks noChangeArrowheads="1"/>
          </p:cNvSpPr>
          <p:nvPr/>
        </p:nvSpPr>
        <p:spPr bwMode="auto">
          <a:xfrm>
            <a:off x="5768975" y="3455988"/>
            <a:ext cx="30337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de-DE" sz="1800" dirty="0">
                <a:latin typeface="+mn-lt"/>
              </a:rPr>
              <a:t>Wirtschaftswissenschaften</a:t>
            </a:r>
          </a:p>
          <a:p>
            <a:pPr eaLnBrk="1" hangingPunct="1">
              <a:defRPr/>
            </a:pPr>
            <a:r>
              <a:rPr lang="de-DE" sz="1800" b="0" dirty="0">
                <a:latin typeface="+mn-lt"/>
              </a:rPr>
              <a:t>(kaufmännisch) </a:t>
            </a:r>
            <a:r>
              <a:rPr lang="de-DE" sz="1800" b="0" dirty="0" err="1">
                <a:latin typeface="+mn-lt"/>
              </a:rPr>
              <a:t>BwR</a:t>
            </a:r>
            <a:r>
              <a:rPr lang="de-DE" sz="1800" b="0" dirty="0">
                <a:latin typeface="+mn-lt"/>
              </a:rPr>
              <a:t>, </a:t>
            </a:r>
            <a:r>
              <a:rPr lang="de-DE" sz="1800" b="0" dirty="0" err="1">
                <a:latin typeface="+mn-lt"/>
              </a:rPr>
              <a:t>WiR</a:t>
            </a:r>
            <a:endParaRPr lang="de-DE" sz="1800" b="0" dirty="0">
              <a:latin typeface="+mn-lt"/>
            </a:endParaRPr>
          </a:p>
        </p:txBody>
      </p:sp>
      <p:sp>
        <p:nvSpPr>
          <p:cNvPr id="14345" name="Text Box 8"/>
          <p:cNvSpPr txBox="1">
            <a:spLocks noChangeArrowheads="1"/>
          </p:cNvSpPr>
          <p:nvPr/>
        </p:nvSpPr>
        <p:spPr bwMode="auto">
          <a:xfrm>
            <a:off x="5791200" y="4414838"/>
            <a:ext cx="31686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de-DE" sz="1400" dirty="0">
                <a:latin typeface="Verdana" pitchFamily="34" charset="0"/>
              </a:rPr>
              <a:t> </a:t>
            </a:r>
            <a:r>
              <a:rPr lang="de-DE" sz="1800" dirty="0">
                <a:latin typeface="+mn-lt"/>
              </a:rPr>
              <a:t>Fremdsprachen</a:t>
            </a:r>
          </a:p>
          <a:p>
            <a:pPr eaLnBrk="1" hangingPunct="1">
              <a:defRPr/>
            </a:pPr>
            <a:r>
              <a:rPr lang="de-DE" sz="1800" dirty="0">
                <a:latin typeface="+mn-lt"/>
              </a:rPr>
              <a:t> </a:t>
            </a:r>
            <a:r>
              <a:rPr lang="de-DE" sz="1800" b="0" dirty="0">
                <a:latin typeface="+mn-lt"/>
              </a:rPr>
              <a:t>z.B. Französisch, </a:t>
            </a:r>
            <a:r>
              <a:rPr lang="de-DE" sz="1800" b="0" dirty="0" err="1">
                <a:latin typeface="+mn-lt"/>
              </a:rPr>
              <a:t>BwR</a:t>
            </a:r>
            <a:endParaRPr lang="de-DE" sz="1800" b="0" dirty="0">
              <a:latin typeface="+mn-lt"/>
            </a:endParaRPr>
          </a:p>
        </p:txBody>
      </p:sp>
      <p:sp>
        <p:nvSpPr>
          <p:cNvPr id="14346" name="Text Box 9"/>
          <p:cNvSpPr txBox="1">
            <a:spLocks noChangeArrowheads="1"/>
          </p:cNvSpPr>
          <p:nvPr/>
        </p:nvSpPr>
        <p:spPr bwMode="auto">
          <a:xfrm>
            <a:off x="5791200" y="5422900"/>
            <a:ext cx="32670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de-DE" sz="1800" dirty="0">
                <a:latin typeface="+mn-lt"/>
              </a:rPr>
              <a:t>Gestalten</a:t>
            </a:r>
          </a:p>
          <a:p>
            <a:pPr eaLnBrk="1" hangingPunct="1">
              <a:defRPr/>
            </a:pPr>
            <a:r>
              <a:rPr lang="de-DE" sz="1800" dirty="0">
                <a:latin typeface="+mn-lt"/>
              </a:rPr>
              <a:t> </a:t>
            </a:r>
            <a:r>
              <a:rPr lang="de-DE" sz="1800" b="0" dirty="0">
                <a:latin typeface="+mn-lt"/>
              </a:rPr>
              <a:t>Kunst/Gestalten, Hauswirtschaft</a:t>
            </a:r>
          </a:p>
        </p:txBody>
      </p:sp>
      <p:sp>
        <p:nvSpPr>
          <p:cNvPr id="14347" name="Text Box 10"/>
          <p:cNvSpPr txBox="1">
            <a:spLocks noChangeArrowheads="1"/>
          </p:cNvSpPr>
          <p:nvPr/>
        </p:nvSpPr>
        <p:spPr bwMode="auto">
          <a:xfrm>
            <a:off x="927100" y="3689350"/>
            <a:ext cx="1905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de-DE" sz="1800" u="sng" dirty="0">
                <a:latin typeface="+mn-lt"/>
              </a:rPr>
              <a:t>Basisunterricht:</a:t>
            </a:r>
          </a:p>
          <a:p>
            <a:pPr eaLnBrk="1" hangingPunct="1">
              <a:defRPr/>
            </a:pPr>
            <a:r>
              <a:rPr lang="de-DE" sz="1800" b="0" dirty="0" err="1">
                <a:latin typeface="+mn-lt"/>
              </a:rPr>
              <a:t>Rel</a:t>
            </a:r>
            <a:r>
              <a:rPr lang="de-DE" sz="1800" b="0" dirty="0">
                <a:latin typeface="+mn-lt"/>
              </a:rPr>
              <a:t>, D, E, </a:t>
            </a:r>
            <a:r>
              <a:rPr lang="de-DE" sz="1800" b="0" dirty="0" err="1">
                <a:latin typeface="+mn-lt"/>
              </a:rPr>
              <a:t>Math</a:t>
            </a:r>
            <a:r>
              <a:rPr lang="de-DE" sz="1800" b="0" dirty="0">
                <a:latin typeface="+mn-lt"/>
              </a:rPr>
              <a:t>, </a:t>
            </a:r>
            <a:r>
              <a:rPr lang="de-DE" sz="1800" b="0" dirty="0" err="1">
                <a:latin typeface="+mn-lt"/>
              </a:rPr>
              <a:t>Ek</a:t>
            </a:r>
            <a:r>
              <a:rPr lang="de-DE" sz="1800" b="0" dirty="0">
                <a:latin typeface="+mn-lt"/>
              </a:rPr>
              <a:t>, G, Bio, </a:t>
            </a:r>
            <a:r>
              <a:rPr lang="de-DE" sz="1800" b="0" dirty="0" err="1">
                <a:latin typeface="+mn-lt"/>
              </a:rPr>
              <a:t>Ch</a:t>
            </a:r>
            <a:r>
              <a:rPr lang="de-DE" sz="1800" b="0" dirty="0">
                <a:latin typeface="+mn-lt"/>
              </a:rPr>
              <a:t>, </a:t>
            </a:r>
            <a:r>
              <a:rPr lang="de-DE" sz="1800" b="0" dirty="0" err="1">
                <a:latin typeface="+mn-lt"/>
              </a:rPr>
              <a:t>Phy</a:t>
            </a:r>
            <a:r>
              <a:rPr lang="de-DE" sz="1800" b="0" dirty="0">
                <a:latin typeface="+mn-lt"/>
              </a:rPr>
              <a:t>, Sport, </a:t>
            </a:r>
            <a:r>
              <a:rPr lang="de-DE" sz="1800" b="0" dirty="0" err="1">
                <a:latin typeface="+mn-lt"/>
              </a:rPr>
              <a:t>Mu</a:t>
            </a:r>
            <a:r>
              <a:rPr lang="de-DE" sz="1800" b="0" dirty="0">
                <a:latin typeface="+mn-lt"/>
              </a:rPr>
              <a:t>, IT</a:t>
            </a:r>
          </a:p>
        </p:txBody>
      </p:sp>
      <p:sp>
        <p:nvSpPr>
          <p:cNvPr id="31756" name="Rectangle 11"/>
          <p:cNvSpPr>
            <a:spLocks noChangeArrowheads="1"/>
          </p:cNvSpPr>
          <p:nvPr/>
        </p:nvSpPr>
        <p:spPr bwMode="auto">
          <a:xfrm>
            <a:off x="927100" y="3605213"/>
            <a:ext cx="1905000" cy="1370012"/>
          </a:xfrm>
          <a:prstGeom prst="rect">
            <a:avLst/>
          </a:prstGeom>
          <a:noFill/>
          <a:ln w="28575">
            <a:solidFill>
              <a:srgbClr val="CC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cxnSp>
        <p:nvCxnSpPr>
          <p:cNvPr id="31757" name="AutoShape 12"/>
          <p:cNvCxnSpPr>
            <a:cxnSpLocks noChangeShapeType="1"/>
          </p:cNvCxnSpPr>
          <p:nvPr/>
        </p:nvCxnSpPr>
        <p:spPr bwMode="auto">
          <a:xfrm flipV="1">
            <a:off x="2889250" y="2759075"/>
            <a:ext cx="649288" cy="1514475"/>
          </a:xfrm>
          <a:prstGeom prst="bentConnector3">
            <a:avLst>
              <a:gd name="adj1" fmla="val 49880"/>
            </a:avLst>
          </a:prstGeom>
          <a:noFill/>
          <a:ln w="28575">
            <a:solidFill>
              <a:srgbClr val="CC66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758" name="AutoShape 13"/>
          <p:cNvCxnSpPr>
            <a:cxnSpLocks noChangeShapeType="1"/>
          </p:cNvCxnSpPr>
          <p:nvPr/>
        </p:nvCxnSpPr>
        <p:spPr bwMode="auto">
          <a:xfrm flipV="1">
            <a:off x="2895600" y="3810000"/>
            <a:ext cx="649288" cy="458788"/>
          </a:xfrm>
          <a:prstGeom prst="bentConnector3">
            <a:avLst>
              <a:gd name="adj1" fmla="val 49880"/>
            </a:avLst>
          </a:prstGeom>
          <a:noFill/>
          <a:ln w="28575">
            <a:solidFill>
              <a:srgbClr val="CC66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759" name="AutoShape 14"/>
          <p:cNvCxnSpPr>
            <a:cxnSpLocks noChangeShapeType="1"/>
          </p:cNvCxnSpPr>
          <p:nvPr/>
        </p:nvCxnSpPr>
        <p:spPr bwMode="auto">
          <a:xfrm>
            <a:off x="2895600" y="4267200"/>
            <a:ext cx="649288" cy="576263"/>
          </a:xfrm>
          <a:prstGeom prst="bentConnector3">
            <a:avLst>
              <a:gd name="adj1" fmla="val 49880"/>
            </a:avLst>
          </a:prstGeom>
          <a:noFill/>
          <a:ln w="28575">
            <a:solidFill>
              <a:srgbClr val="CC66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760" name="AutoShape 15"/>
          <p:cNvCxnSpPr>
            <a:cxnSpLocks noChangeShapeType="1"/>
          </p:cNvCxnSpPr>
          <p:nvPr/>
        </p:nvCxnSpPr>
        <p:spPr bwMode="auto">
          <a:xfrm>
            <a:off x="2895600" y="4267200"/>
            <a:ext cx="649288" cy="1571625"/>
          </a:xfrm>
          <a:prstGeom prst="bentConnector3">
            <a:avLst>
              <a:gd name="adj1" fmla="val 49880"/>
            </a:avLst>
          </a:prstGeom>
          <a:noFill/>
          <a:ln w="28575">
            <a:solidFill>
              <a:srgbClr val="CC66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353" name="Text Box 16"/>
          <p:cNvSpPr txBox="1">
            <a:spLocks noChangeArrowheads="1"/>
          </p:cNvSpPr>
          <p:nvPr/>
        </p:nvSpPr>
        <p:spPr bwMode="auto">
          <a:xfrm>
            <a:off x="2171700" y="1784350"/>
            <a:ext cx="3683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de-DE" sz="2800" dirty="0">
                <a:latin typeface="+mn-lt"/>
              </a:rPr>
              <a:t>5</a:t>
            </a:r>
          </a:p>
        </p:txBody>
      </p:sp>
      <p:sp>
        <p:nvSpPr>
          <p:cNvPr id="14354" name="Text Box 17"/>
          <p:cNvSpPr txBox="1">
            <a:spLocks noChangeArrowheads="1"/>
          </p:cNvSpPr>
          <p:nvPr/>
        </p:nvSpPr>
        <p:spPr bwMode="auto">
          <a:xfrm>
            <a:off x="2963863" y="1779588"/>
            <a:ext cx="36671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de-DE" sz="2800" dirty="0">
                <a:latin typeface="+mn-lt"/>
              </a:rPr>
              <a:t>6</a:t>
            </a:r>
          </a:p>
        </p:txBody>
      </p:sp>
      <p:sp>
        <p:nvSpPr>
          <p:cNvPr id="14355" name="Text Box 18"/>
          <p:cNvSpPr txBox="1">
            <a:spLocks noChangeArrowheads="1"/>
          </p:cNvSpPr>
          <p:nvPr/>
        </p:nvSpPr>
        <p:spPr bwMode="auto">
          <a:xfrm>
            <a:off x="3798888" y="1779588"/>
            <a:ext cx="36671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de-DE" sz="2800" dirty="0">
                <a:solidFill>
                  <a:schemeClr val="accent2"/>
                </a:solidFill>
                <a:latin typeface="+mn-lt"/>
              </a:rPr>
              <a:t>7</a:t>
            </a:r>
          </a:p>
        </p:txBody>
      </p:sp>
      <p:sp>
        <p:nvSpPr>
          <p:cNvPr id="14356" name="Text Box 19"/>
          <p:cNvSpPr txBox="1">
            <a:spLocks noChangeArrowheads="1"/>
          </p:cNvSpPr>
          <p:nvPr/>
        </p:nvSpPr>
        <p:spPr bwMode="auto">
          <a:xfrm>
            <a:off x="4911725" y="1779588"/>
            <a:ext cx="36671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de-DE" sz="2800" dirty="0">
                <a:solidFill>
                  <a:srgbClr val="CC6600"/>
                </a:solidFill>
                <a:latin typeface="+mn-lt"/>
              </a:rPr>
              <a:t>8</a:t>
            </a:r>
          </a:p>
        </p:txBody>
      </p:sp>
      <p:sp>
        <p:nvSpPr>
          <p:cNvPr id="14357" name="Text Box 20"/>
          <p:cNvSpPr txBox="1">
            <a:spLocks noChangeArrowheads="1"/>
          </p:cNvSpPr>
          <p:nvPr/>
        </p:nvSpPr>
        <p:spPr bwMode="auto">
          <a:xfrm>
            <a:off x="6088063" y="1779588"/>
            <a:ext cx="36671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de-DE" sz="2800" dirty="0">
                <a:solidFill>
                  <a:srgbClr val="CC6600"/>
                </a:solidFill>
                <a:latin typeface="+mn-lt"/>
              </a:rPr>
              <a:t>9</a:t>
            </a:r>
          </a:p>
        </p:txBody>
      </p:sp>
      <p:sp>
        <p:nvSpPr>
          <p:cNvPr id="14358" name="Text Box 21"/>
          <p:cNvSpPr txBox="1">
            <a:spLocks noChangeArrowheads="1"/>
          </p:cNvSpPr>
          <p:nvPr/>
        </p:nvSpPr>
        <p:spPr bwMode="auto">
          <a:xfrm>
            <a:off x="7264400" y="1779588"/>
            <a:ext cx="55086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de-DE" sz="2800" dirty="0">
                <a:solidFill>
                  <a:srgbClr val="CC6600"/>
                </a:solidFill>
                <a:latin typeface="+mn-lt"/>
              </a:rPr>
              <a:t>10</a:t>
            </a:r>
          </a:p>
        </p:txBody>
      </p:sp>
      <p:sp>
        <p:nvSpPr>
          <p:cNvPr id="14359" name="Text Box 22"/>
          <p:cNvSpPr txBox="1">
            <a:spLocks noChangeArrowheads="1"/>
          </p:cNvSpPr>
          <p:nvPr/>
        </p:nvSpPr>
        <p:spPr bwMode="auto">
          <a:xfrm>
            <a:off x="304800" y="1835150"/>
            <a:ext cx="18002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de-DE" sz="1800" dirty="0">
                <a:latin typeface="+mn-lt"/>
              </a:rPr>
              <a:t>Jahrgangsstufen</a:t>
            </a:r>
          </a:p>
        </p:txBody>
      </p:sp>
      <p:sp>
        <p:nvSpPr>
          <p:cNvPr id="31768" name="Rectangle 23"/>
          <p:cNvSpPr>
            <a:spLocks noChangeArrowheads="1"/>
          </p:cNvSpPr>
          <p:nvPr/>
        </p:nvSpPr>
        <p:spPr bwMode="auto">
          <a:xfrm>
            <a:off x="242888" y="1828800"/>
            <a:ext cx="8649591" cy="3810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cxnSp>
        <p:nvCxnSpPr>
          <p:cNvPr id="31769" name="AutoShape 24"/>
          <p:cNvCxnSpPr>
            <a:cxnSpLocks noChangeShapeType="1"/>
          </p:cNvCxnSpPr>
          <p:nvPr/>
        </p:nvCxnSpPr>
        <p:spPr bwMode="auto">
          <a:xfrm>
            <a:off x="3962400" y="1447800"/>
            <a:ext cx="0" cy="360363"/>
          </a:xfrm>
          <a:prstGeom prst="straightConnector1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1770" name="Picture 27" descr="Symbole_WPF_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2492375"/>
            <a:ext cx="496887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71" name="Picture 28" descr="Symbole_WPF_I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363" y="3573463"/>
            <a:ext cx="495300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72" name="Picture 29" descr="Symbole_WPF_II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475" y="4600575"/>
            <a:ext cx="484188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65" name="Text Box 32"/>
          <p:cNvSpPr txBox="1">
            <a:spLocks noChangeArrowheads="1"/>
          </p:cNvSpPr>
          <p:nvPr/>
        </p:nvSpPr>
        <p:spPr bwMode="auto">
          <a:xfrm>
            <a:off x="4035424" y="1371600"/>
            <a:ext cx="485705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de-DE" sz="2400" b="0">
                <a:latin typeface="+mn-lt"/>
              </a:rPr>
              <a:t>    Aufteilung </a:t>
            </a:r>
            <a:r>
              <a:rPr lang="de-DE" sz="2400" b="0" dirty="0">
                <a:latin typeface="+mn-lt"/>
              </a:rPr>
              <a:t>in Wahlpflichtfächer</a:t>
            </a:r>
          </a:p>
        </p:txBody>
      </p:sp>
      <p:pic>
        <p:nvPicPr>
          <p:cNvPr id="31774" name="Picture 4961" descr="Symbole_WPF_IIIb"/>
          <p:cNvPicPr>
            <a:picLocks noGrp="1" noChangeAspect="1" noChangeArrowheads="1"/>
          </p:cNvPicPr>
          <p:nvPr>
            <p:ph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588" y="5524500"/>
            <a:ext cx="477837" cy="49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6792995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3" grpId="0"/>
      <p:bldP spid="14344" grpId="0"/>
      <p:bldP spid="14345" grpId="0"/>
      <p:bldP spid="1434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699792" y="260647"/>
            <a:ext cx="6051605" cy="830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e-DE" altLang="de-DE" sz="3200" b="1" dirty="0"/>
              <a:t>Das Gymnasium</a:t>
            </a:r>
          </a:p>
        </p:txBody>
      </p:sp>
      <p:sp>
        <p:nvSpPr>
          <p:cNvPr id="33797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23850" y="1628775"/>
            <a:ext cx="8439150" cy="47529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de-DE" sz="1800" dirty="0"/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de-DE" sz="2000" dirty="0"/>
              <a:t>Das </a:t>
            </a:r>
            <a:r>
              <a:rPr lang="de-DE" sz="2000" b="1" dirty="0">
                <a:solidFill>
                  <a:srgbClr val="7030A0"/>
                </a:solidFill>
              </a:rPr>
              <a:t>neunjährige Gymnasium </a:t>
            </a:r>
            <a:r>
              <a:rPr lang="de-DE" sz="2000" dirty="0"/>
              <a:t>umfasst die Jahrgangsstufen 5 bis 13. 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de-DE" sz="2000" b="1" dirty="0"/>
              <a:t>                   vertiefte Allgemeinbildung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de-DE" sz="2000" b="1" dirty="0"/>
              <a:t>                   fächerübergreifende, abstrakte und problemlösende Denken 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de-DE" sz="2000" b="1" dirty="0"/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de-DE" sz="1800" b="1" dirty="0"/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de-DE" sz="1800" b="1" dirty="0"/>
              <a:t>Mögliche Abschlüsse am Gymnasium</a:t>
            </a:r>
            <a:r>
              <a:rPr lang="de-DE" sz="1800" dirty="0"/>
              <a:t>: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de-DE" sz="1800" dirty="0"/>
              <a:t>	 </a:t>
            </a:r>
            <a:r>
              <a:rPr lang="de-DE" sz="1800" b="1" dirty="0">
                <a:solidFill>
                  <a:schemeClr val="folHlink"/>
                </a:solidFill>
              </a:rPr>
              <a:t>mittlerer Schulabschluss</a:t>
            </a:r>
            <a:r>
              <a:rPr lang="de-DE" sz="1800" b="1" dirty="0"/>
              <a:t>: </a:t>
            </a:r>
            <a:r>
              <a:rPr lang="de-DE" sz="1800" dirty="0"/>
              <a:t>Der mittlere Schulabschluss wird mit Bestehen der 10. Jahrgangsstufe erreicht. Er kann auch in der Besonderen Prüfung in Deutsch, Mathematik und der ersten Fremdsprache erworben werden.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de-DE" sz="1800" dirty="0"/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de-DE" sz="1800" dirty="0"/>
              <a:t>                  </a:t>
            </a:r>
            <a:r>
              <a:rPr lang="de-DE" sz="1800" b="1" dirty="0">
                <a:solidFill>
                  <a:schemeClr val="folHlink"/>
                </a:solidFill>
              </a:rPr>
              <a:t>Abitur/ allgemeine Hochschulreife</a:t>
            </a:r>
            <a:r>
              <a:rPr lang="de-DE" sz="1800" b="1" dirty="0"/>
              <a:t>: </a:t>
            </a:r>
            <a:r>
              <a:rPr lang="de-DE" sz="1800" dirty="0"/>
              <a:t>Die allgemeine Hochschulreife (schließt die Fachhochschulreife und die fachgebundene Hochschulreife ein) erhält der  Schüler mit Bestehen der Abiturprüfung</a:t>
            </a:r>
            <a:r>
              <a:rPr lang="de-DE" dirty="0"/>
              <a:t>.</a:t>
            </a:r>
          </a:p>
        </p:txBody>
      </p:sp>
      <p:sp>
        <p:nvSpPr>
          <p:cNvPr id="2" name="Pfeil nach rechts 1"/>
          <p:cNvSpPr/>
          <p:nvPr/>
        </p:nvSpPr>
        <p:spPr>
          <a:xfrm>
            <a:off x="472521" y="2276872"/>
            <a:ext cx="859119" cy="1080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Pfeil nach rechts 6"/>
          <p:cNvSpPr/>
          <p:nvPr/>
        </p:nvSpPr>
        <p:spPr>
          <a:xfrm>
            <a:off x="496294" y="2564904"/>
            <a:ext cx="859119" cy="85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Pfeil nach rechts 2"/>
          <p:cNvSpPr/>
          <p:nvPr/>
        </p:nvSpPr>
        <p:spPr>
          <a:xfrm>
            <a:off x="398983" y="3717032"/>
            <a:ext cx="89018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Pfeil nach rechts 3"/>
          <p:cNvSpPr/>
          <p:nvPr/>
        </p:nvSpPr>
        <p:spPr>
          <a:xfrm>
            <a:off x="389656" y="4626260"/>
            <a:ext cx="899509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3294627"/>
      </p:ext>
    </p:extLst>
  </p:cSld>
  <p:clrMapOvr>
    <a:masterClrMapping/>
  </p:clrMapOvr>
  <p:transition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Inhaltsplatzhalter 3"/>
          <p:cNvSpPr>
            <a:spLocks noGrp="1"/>
          </p:cNvSpPr>
          <p:nvPr>
            <p:ph idx="1"/>
          </p:nvPr>
        </p:nvSpPr>
        <p:spPr>
          <a:xfrm>
            <a:off x="152877" y="1905933"/>
            <a:ext cx="7771476" cy="4465088"/>
          </a:xfrm>
        </p:spPr>
        <p:txBody>
          <a:bodyPr lIns="96744" tIns="48372" rIns="96744" bIns="48372"/>
          <a:lstStyle/>
          <a:p>
            <a:pPr marL="0" indent="0">
              <a:buNone/>
            </a:pPr>
            <a:endParaRPr lang="de-DE" altLang="de-DE" sz="2100" b="1"/>
          </a:p>
          <a:p>
            <a:pPr marL="403098" lvl="1" indent="0">
              <a:lnSpc>
                <a:spcPct val="150000"/>
              </a:lnSpc>
              <a:buNone/>
            </a:pPr>
            <a:endParaRPr lang="de-DE" altLang="de-DE" sz="2100" b="1"/>
          </a:p>
        </p:txBody>
      </p:sp>
      <p:sp>
        <p:nvSpPr>
          <p:cNvPr id="5" name="Textfeld 4"/>
          <p:cNvSpPr txBox="1"/>
          <p:nvPr/>
        </p:nvSpPr>
        <p:spPr>
          <a:xfrm>
            <a:off x="2987824" y="486979"/>
            <a:ext cx="5287677" cy="374688"/>
          </a:xfrm>
          <a:prstGeom prst="rect">
            <a:avLst/>
          </a:prstGeom>
          <a:gradFill flip="none" rotWithShape="1">
            <a:gsLst>
              <a:gs pos="0">
                <a:srgbClr val="0089D9">
                  <a:shade val="30000"/>
                  <a:satMod val="115000"/>
                </a:srgbClr>
              </a:gs>
              <a:gs pos="50000">
                <a:srgbClr val="0089D9">
                  <a:shade val="67500"/>
                  <a:satMod val="115000"/>
                </a:srgbClr>
              </a:gs>
              <a:gs pos="100000">
                <a:srgbClr val="0089D9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chemeClr val="accent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lIns="96744" tIns="48372" rIns="96744" bIns="48372">
            <a:spAutoFit/>
          </a:bodyPr>
          <a:lstStyle/>
          <a:p>
            <a:pPr algn="ctr" eaLnBrk="0" hangingPunct="0">
              <a:defRPr/>
            </a:pPr>
            <a:r>
              <a:rPr lang="de-DE" dirty="0">
                <a:latin typeface="Univers 55" charset="0"/>
                <a:cs typeface="+mn-cs"/>
              </a:rPr>
              <a:t>Aufbau des neuen bayerischen Gymnasiums</a:t>
            </a:r>
          </a:p>
        </p:txBody>
      </p:sp>
      <p:sp>
        <p:nvSpPr>
          <p:cNvPr id="6" name="Rechteck 5"/>
          <p:cNvSpPr>
            <a:spLocks noChangeArrowheads="1"/>
          </p:cNvSpPr>
          <p:nvPr/>
        </p:nvSpPr>
        <p:spPr bwMode="auto">
          <a:xfrm>
            <a:off x="2362019" y="1828689"/>
            <a:ext cx="1295246" cy="458431"/>
          </a:xfrm>
          <a:prstGeom prst="rect">
            <a:avLst/>
          </a:prstGeom>
          <a:solidFill>
            <a:srgbClr val="A5EFF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96744" tIns="48372" rIns="96744" bIns="48372" anchor="ctr"/>
          <a:lstStyle>
            <a:lvl1pPr eaLnBrk="0" hangingPunct="0">
              <a:spcBef>
                <a:spcPct val="20000"/>
              </a:spcBef>
              <a:buSzPct val="65000"/>
              <a:buFont typeface="Wingdings" pitchFamily="2" charset="2"/>
              <a:buChar char="l"/>
              <a:defRPr sz="1900">
                <a:solidFill>
                  <a:srgbClr val="808080"/>
                </a:solidFill>
                <a:latin typeface="Univers LT Std 55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700">
                <a:solidFill>
                  <a:srgbClr val="808080"/>
                </a:solidFill>
                <a:latin typeface="Univers LT Std 55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700">
                <a:solidFill>
                  <a:srgbClr val="808080"/>
                </a:solidFill>
                <a:latin typeface="Univers LT Std 55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rgbClr val="808080"/>
                </a:solidFill>
                <a:latin typeface="Univers LT Std 55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rgbClr val="808080"/>
                </a:solidFill>
                <a:latin typeface="Univers LT Std 55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808080"/>
                </a:solidFill>
                <a:latin typeface="Univers LT Std 55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808080"/>
                </a:solidFill>
                <a:latin typeface="Univers LT Std 55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808080"/>
                </a:solidFill>
                <a:latin typeface="Univers LT Std 55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808080"/>
                </a:solidFill>
                <a:latin typeface="Univers LT Std 55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de-DE" altLang="de-DE" sz="2500">
                <a:solidFill>
                  <a:schemeClr val="tx1"/>
                </a:solidFill>
                <a:latin typeface="Univers 55"/>
              </a:rPr>
              <a:t>13</a:t>
            </a:r>
          </a:p>
        </p:txBody>
      </p:sp>
      <p:sp>
        <p:nvSpPr>
          <p:cNvPr id="7" name="Rechteck 6"/>
          <p:cNvSpPr>
            <a:spLocks noChangeArrowheads="1"/>
          </p:cNvSpPr>
          <p:nvPr/>
        </p:nvSpPr>
        <p:spPr bwMode="auto">
          <a:xfrm>
            <a:off x="2367058" y="2292158"/>
            <a:ext cx="1290206" cy="451714"/>
          </a:xfrm>
          <a:prstGeom prst="rect">
            <a:avLst/>
          </a:prstGeom>
          <a:solidFill>
            <a:srgbClr val="A5EFF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96744" tIns="48372" rIns="96744" bIns="48372" anchor="ctr"/>
          <a:lstStyle>
            <a:lvl1pPr eaLnBrk="0" hangingPunct="0">
              <a:spcBef>
                <a:spcPct val="20000"/>
              </a:spcBef>
              <a:buSzPct val="65000"/>
              <a:buFont typeface="Wingdings" pitchFamily="2" charset="2"/>
              <a:buChar char="l"/>
              <a:defRPr sz="1900">
                <a:solidFill>
                  <a:srgbClr val="808080"/>
                </a:solidFill>
                <a:latin typeface="Univers LT Std 55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700">
                <a:solidFill>
                  <a:srgbClr val="808080"/>
                </a:solidFill>
                <a:latin typeface="Univers LT Std 55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700">
                <a:solidFill>
                  <a:srgbClr val="808080"/>
                </a:solidFill>
                <a:latin typeface="Univers LT Std 55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rgbClr val="808080"/>
                </a:solidFill>
                <a:latin typeface="Univers LT Std 55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rgbClr val="808080"/>
                </a:solidFill>
                <a:latin typeface="Univers LT Std 55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808080"/>
                </a:solidFill>
                <a:latin typeface="Univers LT Std 55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808080"/>
                </a:solidFill>
                <a:latin typeface="Univers LT Std 55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808080"/>
                </a:solidFill>
                <a:latin typeface="Univers LT Std 55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808080"/>
                </a:solidFill>
                <a:latin typeface="Univers LT Std 55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de-DE" altLang="de-DE" sz="2500">
                <a:solidFill>
                  <a:schemeClr val="tx1"/>
                </a:solidFill>
                <a:latin typeface="Univers 55"/>
              </a:rPr>
              <a:t>12</a:t>
            </a:r>
          </a:p>
        </p:txBody>
      </p:sp>
      <p:sp>
        <p:nvSpPr>
          <p:cNvPr id="8" name="Rechteck 7"/>
          <p:cNvSpPr>
            <a:spLocks noChangeArrowheads="1"/>
          </p:cNvSpPr>
          <p:nvPr/>
        </p:nvSpPr>
        <p:spPr bwMode="auto">
          <a:xfrm>
            <a:off x="2362019" y="2743872"/>
            <a:ext cx="1295246" cy="456752"/>
          </a:xfrm>
          <a:prstGeom prst="rect">
            <a:avLst/>
          </a:prstGeom>
          <a:solidFill>
            <a:srgbClr val="A5EFF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96744" tIns="48372" rIns="96744" bIns="48372" anchor="ctr"/>
          <a:lstStyle>
            <a:lvl1pPr eaLnBrk="0" hangingPunct="0">
              <a:spcBef>
                <a:spcPct val="20000"/>
              </a:spcBef>
              <a:buSzPct val="65000"/>
              <a:buFont typeface="Wingdings" pitchFamily="2" charset="2"/>
              <a:buChar char="l"/>
              <a:defRPr sz="1900">
                <a:solidFill>
                  <a:srgbClr val="808080"/>
                </a:solidFill>
                <a:latin typeface="Univers LT Std 55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700">
                <a:solidFill>
                  <a:srgbClr val="808080"/>
                </a:solidFill>
                <a:latin typeface="Univers LT Std 55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700">
                <a:solidFill>
                  <a:srgbClr val="808080"/>
                </a:solidFill>
                <a:latin typeface="Univers LT Std 55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rgbClr val="808080"/>
                </a:solidFill>
                <a:latin typeface="Univers LT Std 55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rgbClr val="808080"/>
                </a:solidFill>
                <a:latin typeface="Univers LT Std 55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808080"/>
                </a:solidFill>
                <a:latin typeface="Univers LT Std 55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808080"/>
                </a:solidFill>
                <a:latin typeface="Univers LT Std 55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808080"/>
                </a:solidFill>
                <a:latin typeface="Univers LT Std 55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808080"/>
                </a:solidFill>
                <a:latin typeface="Univers LT Std 55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de-DE" altLang="de-DE" sz="2500">
                <a:solidFill>
                  <a:schemeClr val="tx1"/>
                </a:solidFill>
                <a:latin typeface="Univers 55"/>
              </a:rPr>
              <a:t>11</a:t>
            </a:r>
          </a:p>
        </p:txBody>
      </p:sp>
      <p:sp>
        <p:nvSpPr>
          <p:cNvPr id="9" name="Rechteck 8"/>
          <p:cNvSpPr>
            <a:spLocks noChangeArrowheads="1"/>
          </p:cNvSpPr>
          <p:nvPr/>
        </p:nvSpPr>
        <p:spPr bwMode="auto">
          <a:xfrm>
            <a:off x="2367058" y="3368548"/>
            <a:ext cx="1295245" cy="456752"/>
          </a:xfrm>
          <a:prstGeom prst="rect">
            <a:avLst/>
          </a:prstGeom>
          <a:solidFill>
            <a:srgbClr val="AAD6F4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96744" tIns="48372" rIns="96744" bIns="48372" anchor="ctr"/>
          <a:lstStyle>
            <a:lvl1pPr eaLnBrk="0" hangingPunct="0">
              <a:spcBef>
                <a:spcPct val="20000"/>
              </a:spcBef>
              <a:buSzPct val="65000"/>
              <a:buFont typeface="Wingdings" pitchFamily="2" charset="2"/>
              <a:buChar char="l"/>
              <a:defRPr sz="1900">
                <a:solidFill>
                  <a:srgbClr val="808080"/>
                </a:solidFill>
                <a:latin typeface="Univers LT Std 55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700">
                <a:solidFill>
                  <a:srgbClr val="808080"/>
                </a:solidFill>
                <a:latin typeface="Univers LT Std 55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700">
                <a:solidFill>
                  <a:srgbClr val="808080"/>
                </a:solidFill>
                <a:latin typeface="Univers LT Std 55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rgbClr val="808080"/>
                </a:solidFill>
                <a:latin typeface="Univers LT Std 55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rgbClr val="808080"/>
                </a:solidFill>
                <a:latin typeface="Univers LT Std 55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808080"/>
                </a:solidFill>
                <a:latin typeface="Univers LT Std 55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808080"/>
                </a:solidFill>
                <a:latin typeface="Univers LT Std 55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808080"/>
                </a:solidFill>
                <a:latin typeface="Univers LT Std 55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808080"/>
                </a:solidFill>
                <a:latin typeface="Univers LT Std 55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de-DE" altLang="de-DE" sz="2500">
                <a:solidFill>
                  <a:schemeClr val="tx1"/>
                </a:solidFill>
                <a:latin typeface="Univers 55"/>
              </a:rPr>
              <a:t>10</a:t>
            </a:r>
          </a:p>
        </p:txBody>
      </p:sp>
      <p:sp>
        <p:nvSpPr>
          <p:cNvPr id="10" name="Rechteck 9"/>
          <p:cNvSpPr>
            <a:spLocks noChangeArrowheads="1"/>
          </p:cNvSpPr>
          <p:nvPr/>
        </p:nvSpPr>
        <p:spPr bwMode="auto">
          <a:xfrm>
            <a:off x="2367058" y="3825300"/>
            <a:ext cx="1295245" cy="456752"/>
          </a:xfrm>
          <a:prstGeom prst="rect">
            <a:avLst/>
          </a:prstGeom>
          <a:solidFill>
            <a:srgbClr val="AAD6F4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96744" tIns="48372" rIns="96744" bIns="48372" anchor="ctr"/>
          <a:lstStyle>
            <a:lvl1pPr eaLnBrk="0" hangingPunct="0">
              <a:spcBef>
                <a:spcPct val="20000"/>
              </a:spcBef>
              <a:buSzPct val="65000"/>
              <a:buFont typeface="Wingdings" pitchFamily="2" charset="2"/>
              <a:buChar char="l"/>
              <a:defRPr sz="1900">
                <a:solidFill>
                  <a:srgbClr val="808080"/>
                </a:solidFill>
                <a:latin typeface="Univers LT Std 55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700">
                <a:solidFill>
                  <a:srgbClr val="808080"/>
                </a:solidFill>
                <a:latin typeface="Univers LT Std 55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700">
                <a:solidFill>
                  <a:srgbClr val="808080"/>
                </a:solidFill>
                <a:latin typeface="Univers LT Std 55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rgbClr val="808080"/>
                </a:solidFill>
                <a:latin typeface="Univers LT Std 55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rgbClr val="808080"/>
                </a:solidFill>
                <a:latin typeface="Univers LT Std 55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808080"/>
                </a:solidFill>
                <a:latin typeface="Univers LT Std 55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808080"/>
                </a:solidFill>
                <a:latin typeface="Univers LT Std 55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808080"/>
                </a:solidFill>
                <a:latin typeface="Univers LT Std 55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808080"/>
                </a:solidFill>
                <a:latin typeface="Univers LT Std 55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de-DE" altLang="de-DE" sz="2500">
                <a:solidFill>
                  <a:schemeClr val="tx1"/>
                </a:solidFill>
                <a:latin typeface="Univers 55"/>
              </a:rPr>
              <a:t>9</a:t>
            </a:r>
          </a:p>
        </p:txBody>
      </p:sp>
      <p:sp>
        <p:nvSpPr>
          <p:cNvPr id="11" name="Rechteck 10"/>
          <p:cNvSpPr>
            <a:spLocks noChangeArrowheads="1"/>
          </p:cNvSpPr>
          <p:nvPr/>
        </p:nvSpPr>
        <p:spPr bwMode="auto">
          <a:xfrm>
            <a:off x="2367058" y="4876502"/>
            <a:ext cx="1295245" cy="456752"/>
          </a:xfrm>
          <a:prstGeom prst="rect">
            <a:avLst/>
          </a:prstGeom>
          <a:solidFill>
            <a:srgbClr val="0099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96744" tIns="48372" rIns="96744" bIns="48372" anchor="ctr"/>
          <a:lstStyle>
            <a:lvl1pPr eaLnBrk="0" hangingPunct="0">
              <a:spcBef>
                <a:spcPct val="20000"/>
              </a:spcBef>
              <a:buSzPct val="65000"/>
              <a:buFont typeface="Wingdings" pitchFamily="2" charset="2"/>
              <a:buChar char="l"/>
              <a:defRPr sz="1900">
                <a:solidFill>
                  <a:srgbClr val="808080"/>
                </a:solidFill>
                <a:latin typeface="Univers LT Std 55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700">
                <a:solidFill>
                  <a:srgbClr val="808080"/>
                </a:solidFill>
                <a:latin typeface="Univers LT Std 55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700">
                <a:solidFill>
                  <a:srgbClr val="808080"/>
                </a:solidFill>
                <a:latin typeface="Univers LT Std 55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rgbClr val="808080"/>
                </a:solidFill>
                <a:latin typeface="Univers LT Std 55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rgbClr val="808080"/>
                </a:solidFill>
                <a:latin typeface="Univers LT Std 55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808080"/>
                </a:solidFill>
                <a:latin typeface="Univers LT Std 55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808080"/>
                </a:solidFill>
                <a:latin typeface="Univers LT Std 55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808080"/>
                </a:solidFill>
                <a:latin typeface="Univers LT Std 55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808080"/>
                </a:solidFill>
                <a:latin typeface="Univers LT Std 55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de-DE" altLang="de-DE" sz="2500">
                <a:solidFill>
                  <a:schemeClr val="tx1"/>
                </a:solidFill>
                <a:latin typeface="Univers 55"/>
              </a:rPr>
              <a:t>7</a:t>
            </a:r>
          </a:p>
        </p:txBody>
      </p:sp>
      <p:sp>
        <p:nvSpPr>
          <p:cNvPr id="12" name="Rechteck 11"/>
          <p:cNvSpPr>
            <a:spLocks noChangeArrowheads="1"/>
          </p:cNvSpPr>
          <p:nvPr/>
        </p:nvSpPr>
        <p:spPr bwMode="auto">
          <a:xfrm>
            <a:off x="2367058" y="4282052"/>
            <a:ext cx="1295245" cy="456752"/>
          </a:xfrm>
          <a:prstGeom prst="rect">
            <a:avLst/>
          </a:prstGeom>
          <a:solidFill>
            <a:srgbClr val="AAD6F4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96744" tIns="48372" rIns="96744" bIns="48372" anchor="ctr"/>
          <a:lstStyle>
            <a:lvl1pPr eaLnBrk="0" hangingPunct="0">
              <a:spcBef>
                <a:spcPct val="20000"/>
              </a:spcBef>
              <a:buSzPct val="65000"/>
              <a:buFont typeface="Wingdings" pitchFamily="2" charset="2"/>
              <a:buChar char="l"/>
              <a:defRPr sz="1900">
                <a:solidFill>
                  <a:srgbClr val="808080"/>
                </a:solidFill>
                <a:latin typeface="Univers LT Std 55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700">
                <a:solidFill>
                  <a:srgbClr val="808080"/>
                </a:solidFill>
                <a:latin typeface="Univers LT Std 55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700">
                <a:solidFill>
                  <a:srgbClr val="808080"/>
                </a:solidFill>
                <a:latin typeface="Univers LT Std 55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rgbClr val="808080"/>
                </a:solidFill>
                <a:latin typeface="Univers LT Std 55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rgbClr val="808080"/>
                </a:solidFill>
                <a:latin typeface="Univers LT Std 55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808080"/>
                </a:solidFill>
                <a:latin typeface="Univers LT Std 55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808080"/>
                </a:solidFill>
                <a:latin typeface="Univers LT Std 55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808080"/>
                </a:solidFill>
                <a:latin typeface="Univers LT Std 55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808080"/>
                </a:solidFill>
                <a:latin typeface="Univers LT Std 55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de-DE" altLang="de-DE" sz="2500">
                <a:solidFill>
                  <a:schemeClr val="tx1"/>
                </a:solidFill>
                <a:latin typeface="Univers 55"/>
              </a:rPr>
              <a:t>8</a:t>
            </a:r>
          </a:p>
        </p:txBody>
      </p:sp>
      <p:sp>
        <p:nvSpPr>
          <p:cNvPr id="13" name="Rechteck 12"/>
          <p:cNvSpPr>
            <a:spLocks noChangeArrowheads="1"/>
          </p:cNvSpPr>
          <p:nvPr/>
        </p:nvSpPr>
        <p:spPr bwMode="auto">
          <a:xfrm>
            <a:off x="2367058" y="5333254"/>
            <a:ext cx="1295245" cy="456752"/>
          </a:xfrm>
          <a:prstGeom prst="rect">
            <a:avLst/>
          </a:prstGeom>
          <a:solidFill>
            <a:srgbClr val="0099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96744" tIns="48372" rIns="96744" bIns="48372" anchor="ctr"/>
          <a:lstStyle>
            <a:lvl1pPr eaLnBrk="0" hangingPunct="0">
              <a:spcBef>
                <a:spcPct val="20000"/>
              </a:spcBef>
              <a:buSzPct val="65000"/>
              <a:buFont typeface="Wingdings" pitchFamily="2" charset="2"/>
              <a:buChar char="l"/>
              <a:defRPr sz="1900">
                <a:solidFill>
                  <a:srgbClr val="808080"/>
                </a:solidFill>
                <a:latin typeface="Univers LT Std 55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700">
                <a:solidFill>
                  <a:srgbClr val="808080"/>
                </a:solidFill>
                <a:latin typeface="Univers LT Std 55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700">
                <a:solidFill>
                  <a:srgbClr val="808080"/>
                </a:solidFill>
                <a:latin typeface="Univers LT Std 55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rgbClr val="808080"/>
                </a:solidFill>
                <a:latin typeface="Univers LT Std 55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rgbClr val="808080"/>
                </a:solidFill>
                <a:latin typeface="Univers LT Std 55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808080"/>
                </a:solidFill>
                <a:latin typeface="Univers LT Std 55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808080"/>
                </a:solidFill>
                <a:latin typeface="Univers LT Std 55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808080"/>
                </a:solidFill>
                <a:latin typeface="Univers LT Std 55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808080"/>
                </a:solidFill>
                <a:latin typeface="Univers LT Std 55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de-DE" altLang="de-DE" sz="2500">
                <a:solidFill>
                  <a:schemeClr val="tx1"/>
                </a:solidFill>
                <a:latin typeface="Univers 55"/>
              </a:rPr>
              <a:t>6</a:t>
            </a:r>
          </a:p>
        </p:txBody>
      </p:sp>
      <p:sp>
        <p:nvSpPr>
          <p:cNvPr id="14" name="Rechteck 13"/>
          <p:cNvSpPr>
            <a:spLocks noChangeArrowheads="1"/>
          </p:cNvSpPr>
          <p:nvPr/>
        </p:nvSpPr>
        <p:spPr bwMode="auto">
          <a:xfrm>
            <a:off x="2367058" y="5793364"/>
            <a:ext cx="1295245" cy="456752"/>
          </a:xfrm>
          <a:prstGeom prst="rect">
            <a:avLst/>
          </a:prstGeom>
          <a:solidFill>
            <a:srgbClr val="0099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96744" tIns="48372" rIns="96744" bIns="48372" anchor="ctr"/>
          <a:lstStyle>
            <a:lvl1pPr eaLnBrk="0" hangingPunct="0">
              <a:spcBef>
                <a:spcPct val="20000"/>
              </a:spcBef>
              <a:buSzPct val="65000"/>
              <a:buFont typeface="Wingdings" pitchFamily="2" charset="2"/>
              <a:buChar char="l"/>
              <a:defRPr sz="1900">
                <a:solidFill>
                  <a:srgbClr val="808080"/>
                </a:solidFill>
                <a:latin typeface="Univers LT Std 55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700">
                <a:solidFill>
                  <a:srgbClr val="808080"/>
                </a:solidFill>
                <a:latin typeface="Univers LT Std 55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700">
                <a:solidFill>
                  <a:srgbClr val="808080"/>
                </a:solidFill>
                <a:latin typeface="Univers LT Std 55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rgbClr val="808080"/>
                </a:solidFill>
                <a:latin typeface="Univers LT Std 55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rgbClr val="808080"/>
                </a:solidFill>
                <a:latin typeface="Univers LT Std 55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808080"/>
                </a:solidFill>
                <a:latin typeface="Univers LT Std 55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808080"/>
                </a:solidFill>
                <a:latin typeface="Univers LT Std 55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808080"/>
                </a:solidFill>
                <a:latin typeface="Univers LT Std 55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808080"/>
                </a:solidFill>
                <a:latin typeface="Univers LT Std 55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de-DE" altLang="de-DE" sz="2500">
                <a:solidFill>
                  <a:schemeClr val="tx1"/>
                </a:solidFill>
                <a:latin typeface="Univers 55"/>
              </a:rPr>
              <a:t>5</a:t>
            </a:r>
          </a:p>
        </p:txBody>
      </p:sp>
      <p:sp>
        <p:nvSpPr>
          <p:cNvPr id="15" name="Rechteck 14"/>
          <p:cNvSpPr/>
          <p:nvPr/>
        </p:nvSpPr>
        <p:spPr bwMode="auto">
          <a:xfrm>
            <a:off x="761915" y="1829449"/>
            <a:ext cx="533412" cy="1371044"/>
          </a:xfrm>
          <a:prstGeom prst="rect">
            <a:avLst/>
          </a:prstGeom>
          <a:solidFill>
            <a:srgbClr val="A5EFF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lIns="96744" tIns="48372" rIns="96744" bIns="48372" anchor="ctr"/>
          <a:lstStyle/>
          <a:p>
            <a:pPr algn="ctr" eaLnBrk="0" hangingPunct="0">
              <a:defRPr/>
            </a:pPr>
            <a:r>
              <a:rPr lang="de-DE" sz="1700" b="1" dirty="0">
                <a:latin typeface="Univers 55" charset="0"/>
              </a:rPr>
              <a:t>Oberstufe</a:t>
            </a:r>
          </a:p>
        </p:txBody>
      </p:sp>
      <p:sp>
        <p:nvSpPr>
          <p:cNvPr id="16" name="Rechteck 15"/>
          <p:cNvSpPr>
            <a:spLocks noChangeArrowheads="1"/>
          </p:cNvSpPr>
          <p:nvPr/>
        </p:nvSpPr>
        <p:spPr bwMode="auto">
          <a:xfrm rot="-5400000">
            <a:off x="343845" y="3787402"/>
            <a:ext cx="1370257" cy="532547"/>
          </a:xfrm>
          <a:prstGeom prst="rect">
            <a:avLst/>
          </a:prstGeom>
          <a:solidFill>
            <a:srgbClr val="AAD6F4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96744" tIns="48372" rIns="96744" bIns="48372" anchor="ctr"/>
          <a:lstStyle>
            <a:lvl1pPr eaLnBrk="0" hangingPunct="0">
              <a:spcBef>
                <a:spcPct val="20000"/>
              </a:spcBef>
              <a:buSzPct val="65000"/>
              <a:buFont typeface="Wingdings" pitchFamily="2" charset="2"/>
              <a:buChar char="l"/>
              <a:defRPr sz="1900">
                <a:solidFill>
                  <a:srgbClr val="808080"/>
                </a:solidFill>
                <a:latin typeface="Univers LT Std 55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700">
                <a:solidFill>
                  <a:srgbClr val="808080"/>
                </a:solidFill>
                <a:latin typeface="Univers LT Std 55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700">
                <a:solidFill>
                  <a:srgbClr val="808080"/>
                </a:solidFill>
                <a:latin typeface="Univers LT Std 55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rgbClr val="808080"/>
                </a:solidFill>
                <a:latin typeface="Univers LT Std 55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rgbClr val="808080"/>
                </a:solidFill>
                <a:latin typeface="Univers LT Std 55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808080"/>
                </a:solidFill>
                <a:latin typeface="Univers LT Std 55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808080"/>
                </a:solidFill>
                <a:latin typeface="Univers LT Std 55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808080"/>
                </a:solidFill>
                <a:latin typeface="Univers LT Std 55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808080"/>
                </a:solidFill>
                <a:latin typeface="Univers LT Std 55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de-DE" altLang="de-DE" sz="1700" b="1">
                <a:solidFill>
                  <a:schemeClr val="tx1"/>
                </a:solidFill>
                <a:latin typeface="Univers 55"/>
              </a:rPr>
              <a:t>Mittelstufe</a:t>
            </a:r>
            <a:endParaRPr lang="de-DE" altLang="de-DE" sz="3000" b="1">
              <a:solidFill>
                <a:schemeClr val="tx1"/>
              </a:solidFill>
              <a:latin typeface="Univers 55"/>
            </a:endParaRPr>
          </a:p>
        </p:txBody>
      </p:sp>
      <p:sp>
        <p:nvSpPr>
          <p:cNvPr id="17" name="Rechteck 16"/>
          <p:cNvSpPr>
            <a:spLocks noChangeArrowheads="1"/>
          </p:cNvSpPr>
          <p:nvPr/>
        </p:nvSpPr>
        <p:spPr bwMode="auto">
          <a:xfrm rot="-5400000">
            <a:off x="342166" y="5297036"/>
            <a:ext cx="1373615" cy="532547"/>
          </a:xfrm>
          <a:prstGeom prst="rect">
            <a:avLst/>
          </a:prstGeom>
          <a:solidFill>
            <a:srgbClr val="0099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96744" tIns="48372" rIns="96744" bIns="48372" anchor="ctr"/>
          <a:lstStyle>
            <a:lvl1pPr eaLnBrk="0" hangingPunct="0">
              <a:spcBef>
                <a:spcPct val="20000"/>
              </a:spcBef>
              <a:buSzPct val="65000"/>
              <a:buFont typeface="Wingdings" pitchFamily="2" charset="2"/>
              <a:buChar char="l"/>
              <a:defRPr sz="1900">
                <a:solidFill>
                  <a:srgbClr val="808080"/>
                </a:solidFill>
                <a:latin typeface="Univers LT Std 55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700">
                <a:solidFill>
                  <a:srgbClr val="808080"/>
                </a:solidFill>
                <a:latin typeface="Univers LT Std 55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700">
                <a:solidFill>
                  <a:srgbClr val="808080"/>
                </a:solidFill>
                <a:latin typeface="Univers LT Std 55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rgbClr val="808080"/>
                </a:solidFill>
                <a:latin typeface="Univers LT Std 55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rgbClr val="808080"/>
                </a:solidFill>
                <a:latin typeface="Univers LT Std 55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808080"/>
                </a:solidFill>
                <a:latin typeface="Univers LT Std 55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808080"/>
                </a:solidFill>
                <a:latin typeface="Univers LT Std 55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808080"/>
                </a:solidFill>
                <a:latin typeface="Univers LT Std 55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808080"/>
                </a:solidFill>
                <a:latin typeface="Univers LT Std 55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de-DE" altLang="de-DE" sz="1700" b="1">
                <a:solidFill>
                  <a:schemeClr val="tx1"/>
                </a:solidFill>
                <a:latin typeface="Univers 55"/>
              </a:rPr>
              <a:t>Unterstufe</a:t>
            </a:r>
          </a:p>
        </p:txBody>
      </p:sp>
      <p:sp>
        <p:nvSpPr>
          <p:cNvPr id="18" name="Pfeil nach links 17"/>
          <p:cNvSpPr>
            <a:spLocks noChangeArrowheads="1"/>
          </p:cNvSpPr>
          <p:nvPr/>
        </p:nvSpPr>
        <p:spPr bwMode="auto">
          <a:xfrm>
            <a:off x="3734542" y="5219066"/>
            <a:ext cx="3729502" cy="570940"/>
          </a:xfrm>
          <a:prstGeom prst="leftArrow">
            <a:avLst>
              <a:gd name="adj1" fmla="val 55880"/>
              <a:gd name="adj2" fmla="val 50029"/>
            </a:avLst>
          </a:prstGeom>
          <a:solidFill>
            <a:srgbClr val="A5EFF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96744" tIns="48372" rIns="96744" bIns="48372" anchor="ctr"/>
          <a:lstStyle>
            <a:lvl1pPr eaLnBrk="0" hangingPunct="0">
              <a:spcBef>
                <a:spcPct val="20000"/>
              </a:spcBef>
              <a:buSzPct val="65000"/>
              <a:buFont typeface="Wingdings" pitchFamily="2" charset="2"/>
              <a:buChar char="l"/>
              <a:defRPr sz="1900">
                <a:solidFill>
                  <a:srgbClr val="808080"/>
                </a:solidFill>
                <a:latin typeface="Univers LT Std 55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700">
                <a:solidFill>
                  <a:srgbClr val="808080"/>
                </a:solidFill>
                <a:latin typeface="Univers LT Std 55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700">
                <a:solidFill>
                  <a:srgbClr val="808080"/>
                </a:solidFill>
                <a:latin typeface="Univers LT Std 55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rgbClr val="808080"/>
                </a:solidFill>
                <a:latin typeface="Univers LT Std 55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rgbClr val="808080"/>
                </a:solidFill>
                <a:latin typeface="Univers LT Std 55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808080"/>
                </a:solidFill>
                <a:latin typeface="Univers LT Std 55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808080"/>
                </a:solidFill>
                <a:latin typeface="Univers LT Std 55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808080"/>
                </a:solidFill>
                <a:latin typeface="Univers LT Std 55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808080"/>
                </a:solidFill>
                <a:latin typeface="Univers LT Std 55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de-DE" altLang="de-DE">
                <a:solidFill>
                  <a:schemeClr val="tx1"/>
                </a:solidFill>
                <a:latin typeface="Univers 55"/>
              </a:rPr>
              <a:t>2. Fremdsprache</a:t>
            </a:r>
            <a:endParaRPr lang="de-DE" altLang="de-DE" sz="2100">
              <a:solidFill>
                <a:schemeClr val="tx1"/>
              </a:solidFill>
              <a:latin typeface="Univers 55"/>
            </a:endParaRPr>
          </a:p>
        </p:txBody>
      </p:sp>
      <p:sp>
        <p:nvSpPr>
          <p:cNvPr id="20" name="Pfeil nach links 19"/>
          <p:cNvSpPr>
            <a:spLocks noChangeArrowheads="1"/>
          </p:cNvSpPr>
          <p:nvPr/>
        </p:nvSpPr>
        <p:spPr bwMode="auto">
          <a:xfrm>
            <a:off x="3734542" y="4191373"/>
            <a:ext cx="3729502" cy="570940"/>
          </a:xfrm>
          <a:prstGeom prst="leftArrow">
            <a:avLst>
              <a:gd name="adj1" fmla="val 55880"/>
              <a:gd name="adj2" fmla="val 50029"/>
            </a:avLst>
          </a:prstGeom>
          <a:solidFill>
            <a:srgbClr val="AAD6F4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96744" tIns="48372" rIns="96744" bIns="48372" anchor="ctr"/>
          <a:lstStyle>
            <a:lvl1pPr eaLnBrk="0" hangingPunct="0">
              <a:spcBef>
                <a:spcPct val="20000"/>
              </a:spcBef>
              <a:buSzPct val="65000"/>
              <a:buFont typeface="Wingdings" pitchFamily="2" charset="2"/>
              <a:buChar char="l"/>
              <a:defRPr sz="1900">
                <a:solidFill>
                  <a:srgbClr val="808080"/>
                </a:solidFill>
                <a:latin typeface="Univers LT Std 55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700">
                <a:solidFill>
                  <a:srgbClr val="808080"/>
                </a:solidFill>
                <a:latin typeface="Univers LT Std 55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700">
                <a:solidFill>
                  <a:srgbClr val="808080"/>
                </a:solidFill>
                <a:latin typeface="Univers LT Std 55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rgbClr val="808080"/>
                </a:solidFill>
                <a:latin typeface="Univers LT Std 55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rgbClr val="808080"/>
                </a:solidFill>
                <a:latin typeface="Univers LT Std 55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808080"/>
                </a:solidFill>
                <a:latin typeface="Univers LT Std 55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808080"/>
                </a:solidFill>
                <a:latin typeface="Univers LT Std 55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808080"/>
                </a:solidFill>
                <a:latin typeface="Univers LT Std 55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808080"/>
                </a:solidFill>
                <a:latin typeface="Univers LT Std 55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de-DE" altLang="de-DE">
                <a:solidFill>
                  <a:schemeClr val="tx1"/>
                </a:solidFill>
                <a:latin typeface="Univers 55"/>
              </a:rPr>
              <a:t>Beginn Ausbildungsrichtungen</a:t>
            </a:r>
            <a:endParaRPr lang="de-DE" altLang="de-DE" sz="2100">
              <a:solidFill>
                <a:schemeClr val="tx1"/>
              </a:solidFill>
              <a:latin typeface="Univers 55"/>
            </a:endParaRPr>
          </a:p>
        </p:txBody>
      </p:sp>
      <p:sp>
        <p:nvSpPr>
          <p:cNvPr id="22" name="Pfeil nach links 21"/>
          <p:cNvSpPr>
            <a:spLocks noChangeArrowheads="1"/>
          </p:cNvSpPr>
          <p:nvPr/>
        </p:nvSpPr>
        <p:spPr bwMode="auto">
          <a:xfrm>
            <a:off x="3734542" y="3299699"/>
            <a:ext cx="3729502" cy="570940"/>
          </a:xfrm>
          <a:prstGeom prst="leftArrow">
            <a:avLst>
              <a:gd name="adj1" fmla="val 55880"/>
              <a:gd name="adj2" fmla="val 50029"/>
            </a:avLst>
          </a:prstGeom>
          <a:solidFill>
            <a:srgbClr val="AAD6F4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96744" tIns="48372" rIns="96744" bIns="48372" anchor="ctr"/>
          <a:lstStyle>
            <a:lvl1pPr eaLnBrk="0" hangingPunct="0">
              <a:spcBef>
                <a:spcPct val="20000"/>
              </a:spcBef>
              <a:buSzPct val="65000"/>
              <a:buFont typeface="Wingdings" pitchFamily="2" charset="2"/>
              <a:buChar char="l"/>
              <a:defRPr sz="1900">
                <a:solidFill>
                  <a:srgbClr val="808080"/>
                </a:solidFill>
                <a:latin typeface="Univers LT Std 55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700">
                <a:solidFill>
                  <a:srgbClr val="808080"/>
                </a:solidFill>
                <a:latin typeface="Univers LT Std 55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700">
                <a:solidFill>
                  <a:srgbClr val="808080"/>
                </a:solidFill>
                <a:latin typeface="Univers LT Std 55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rgbClr val="808080"/>
                </a:solidFill>
                <a:latin typeface="Univers LT Std 55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rgbClr val="808080"/>
                </a:solidFill>
                <a:latin typeface="Univers LT Std 55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808080"/>
                </a:solidFill>
                <a:latin typeface="Univers LT Std 55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808080"/>
                </a:solidFill>
                <a:latin typeface="Univers LT Std 55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808080"/>
                </a:solidFill>
                <a:latin typeface="Univers LT Std 55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808080"/>
                </a:solidFill>
                <a:latin typeface="Univers LT Std 55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de-DE" altLang="de-DE">
                <a:solidFill>
                  <a:schemeClr val="tx1"/>
                </a:solidFill>
                <a:latin typeface="Univers 55"/>
              </a:rPr>
              <a:t>Mittlerer Schulabschluss</a:t>
            </a:r>
            <a:endParaRPr lang="de-DE" altLang="de-DE" sz="2100">
              <a:solidFill>
                <a:schemeClr val="tx1"/>
              </a:solidFill>
              <a:latin typeface="Univers 55"/>
            </a:endParaRPr>
          </a:p>
        </p:txBody>
      </p:sp>
      <p:sp>
        <p:nvSpPr>
          <p:cNvPr id="23" name="Pfeil nach links 22"/>
          <p:cNvSpPr>
            <a:spLocks noChangeArrowheads="1"/>
          </p:cNvSpPr>
          <p:nvPr/>
        </p:nvSpPr>
        <p:spPr bwMode="auto">
          <a:xfrm>
            <a:off x="3734542" y="2701891"/>
            <a:ext cx="3729502" cy="570940"/>
          </a:xfrm>
          <a:prstGeom prst="leftArrow">
            <a:avLst>
              <a:gd name="adj1" fmla="val 55880"/>
              <a:gd name="adj2" fmla="val 50029"/>
            </a:avLst>
          </a:prstGeom>
          <a:solidFill>
            <a:srgbClr val="0099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96744" tIns="48372" rIns="96744" bIns="48372" anchor="ctr"/>
          <a:lstStyle>
            <a:lvl1pPr eaLnBrk="0" hangingPunct="0">
              <a:spcBef>
                <a:spcPct val="20000"/>
              </a:spcBef>
              <a:buSzPct val="65000"/>
              <a:buFont typeface="Wingdings" pitchFamily="2" charset="2"/>
              <a:buChar char="l"/>
              <a:defRPr sz="1900">
                <a:solidFill>
                  <a:srgbClr val="808080"/>
                </a:solidFill>
                <a:latin typeface="Univers LT Std 55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700">
                <a:solidFill>
                  <a:srgbClr val="808080"/>
                </a:solidFill>
                <a:latin typeface="Univers LT Std 55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700">
                <a:solidFill>
                  <a:srgbClr val="808080"/>
                </a:solidFill>
                <a:latin typeface="Univers LT Std 55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rgbClr val="808080"/>
                </a:solidFill>
                <a:latin typeface="Univers LT Std 55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rgbClr val="808080"/>
                </a:solidFill>
                <a:latin typeface="Univers LT Std 55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808080"/>
                </a:solidFill>
                <a:latin typeface="Univers LT Std 55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808080"/>
                </a:solidFill>
                <a:latin typeface="Univers LT Std 55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808080"/>
                </a:solidFill>
                <a:latin typeface="Univers LT Std 55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808080"/>
                </a:solidFill>
                <a:latin typeface="Univers LT Std 55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de-DE" altLang="de-DE">
                <a:solidFill>
                  <a:schemeClr val="tx1"/>
                </a:solidFill>
                <a:latin typeface="Univers 55"/>
              </a:rPr>
              <a:t>Einführungsphase</a:t>
            </a:r>
            <a:endParaRPr lang="de-DE" altLang="de-DE" sz="2100">
              <a:solidFill>
                <a:schemeClr val="tx1"/>
              </a:solidFill>
              <a:latin typeface="Univers 55"/>
            </a:endParaRPr>
          </a:p>
        </p:txBody>
      </p:sp>
      <p:sp>
        <p:nvSpPr>
          <p:cNvPr id="24" name="Pfeil nach links 23"/>
          <p:cNvSpPr>
            <a:spLocks noChangeArrowheads="1"/>
          </p:cNvSpPr>
          <p:nvPr/>
        </p:nvSpPr>
        <p:spPr bwMode="auto">
          <a:xfrm>
            <a:off x="3734542" y="1921047"/>
            <a:ext cx="3729502" cy="742222"/>
          </a:xfrm>
          <a:prstGeom prst="leftArrow">
            <a:avLst>
              <a:gd name="adj1" fmla="val 80296"/>
              <a:gd name="adj2" fmla="val 33740"/>
            </a:avLst>
          </a:prstGeom>
          <a:solidFill>
            <a:srgbClr val="0099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96744" tIns="48372" rIns="96744" bIns="48372" anchor="ctr"/>
          <a:lstStyle>
            <a:lvl1pPr eaLnBrk="0" hangingPunct="0">
              <a:spcBef>
                <a:spcPct val="20000"/>
              </a:spcBef>
              <a:buSzPct val="65000"/>
              <a:buFont typeface="Wingdings" pitchFamily="2" charset="2"/>
              <a:buChar char="l"/>
              <a:defRPr sz="1900">
                <a:solidFill>
                  <a:srgbClr val="808080"/>
                </a:solidFill>
                <a:latin typeface="Univers LT Std 55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700">
                <a:solidFill>
                  <a:srgbClr val="808080"/>
                </a:solidFill>
                <a:latin typeface="Univers LT Std 55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700">
                <a:solidFill>
                  <a:srgbClr val="808080"/>
                </a:solidFill>
                <a:latin typeface="Univers LT Std 55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rgbClr val="808080"/>
                </a:solidFill>
                <a:latin typeface="Univers LT Std 55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rgbClr val="808080"/>
                </a:solidFill>
                <a:latin typeface="Univers LT Std 55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808080"/>
                </a:solidFill>
                <a:latin typeface="Univers LT Std 55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808080"/>
                </a:solidFill>
                <a:latin typeface="Univers LT Std 55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808080"/>
                </a:solidFill>
                <a:latin typeface="Univers LT Std 55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808080"/>
                </a:solidFill>
                <a:latin typeface="Univers LT Std 55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de-DE" altLang="de-DE">
                <a:solidFill>
                  <a:schemeClr val="tx1"/>
                </a:solidFill>
                <a:latin typeface="Univers 55"/>
              </a:rPr>
              <a:t>Qualifikationsphase</a:t>
            </a:r>
            <a:endParaRPr lang="de-DE" altLang="de-DE" sz="2100">
              <a:solidFill>
                <a:schemeClr val="tx1"/>
              </a:solidFill>
              <a:latin typeface="Univers 55"/>
            </a:endParaRPr>
          </a:p>
        </p:txBody>
      </p:sp>
      <p:sp>
        <p:nvSpPr>
          <p:cNvPr id="2" name="Nach rechts gekrümmter Pfeil 1"/>
          <p:cNvSpPr>
            <a:spLocks noChangeArrowheads="1"/>
          </p:cNvSpPr>
          <p:nvPr/>
        </p:nvSpPr>
        <p:spPr bwMode="auto">
          <a:xfrm rot="10800000" flipH="1">
            <a:off x="1758915" y="2575948"/>
            <a:ext cx="601424" cy="947089"/>
          </a:xfrm>
          <a:prstGeom prst="curvedRightArrow">
            <a:avLst>
              <a:gd name="adj1" fmla="val 24966"/>
              <a:gd name="adj2" fmla="val 47955"/>
              <a:gd name="adj3" fmla="val 31102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96744" tIns="48372" rIns="96744" bIns="48372"/>
          <a:lstStyle>
            <a:lvl1pPr eaLnBrk="0" hangingPunct="0">
              <a:spcBef>
                <a:spcPct val="20000"/>
              </a:spcBef>
              <a:buSzPct val="65000"/>
              <a:buFont typeface="Wingdings" pitchFamily="2" charset="2"/>
              <a:buChar char="l"/>
              <a:defRPr sz="1900">
                <a:solidFill>
                  <a:srgbClr val="808080"/>
                </a:solidFill>
                <a:latin typeface="Univers LT Std 55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700">
                <a:solidFill>
                  <a:srgbClr val="808080"/>
                </a:solidFill>
                <a:latin typeface="Univers LT Std 55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700">
                <a:solidFill>
                  <a:srgbClr val="808080"/>
                </a:solidFill>
                <a:latin typeface="Univers LT Std 55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rgbClr val="808080"/>
                </a:solidFill>
                <a:latin typeface="Univers LT Std 55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rgbClr val="808080"/>
                </a:solidFill>
                <a:latin typeface="Univers LT Std 55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808080"/>
                </a:solidFill>
                <a:latin typeface="Univers LT Std 55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808080"/>
                </a:solidFill>
                <a:latin typeface="Univers LT Std 55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808080"/>
                </a:solidFill>
                <a:latin typeface="Univers LT Std 55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808080"/>
                </a:solidFill>
                <a:latin typeface="Univers LT Std 55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de-DE" altLang="de-DE" sz="2500">
              <a:solidFill>
                <a:schemeClr val="tx1"/>
              </a:solidFill>
              <a:latin typeface="Univers 55"/>
            </a:endParaRPr>
          </a:p>
        </p:txBody>
      </p:sp>
      <p:sp>
        <p:nvSpPr>
          <p:cNvPr id="3" name="Flussdiagramm: Alternativer Prozess 2"/>
          <p:cNvSpPr/>
          <p:nvPr/>
        </p:nvSpPr>
        <p:spPr bwMode="auto">
          <a:xfrm rot="10800000" flipV="1">
            <a:off x="1745341" y="2701806"/>
            <a:ext cx="304807" cy="1580508"/>
          </a:xfrm>
          <a:prstGeom prst="flowChartAlternateProcess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lIns="96744" tIns="48372" rIns="96744" bIns="48372" anchor="ctr"/>
          <a:lstStyle/>
          <a:p>
            <a:pPr algn="ctr" eaLnBrk="0" hangingPunct="0">
              <a:defRPr/>
            </a:pPr>
            <a:r>
              <a:rPr lang="de-DE" sz="1600" b="1" dirty="0">
                <a:latin typeface="Univers 55" charset="0"/>
              </a:rPr>
              <a:t>„Überholspur“</a:t>
            </a:r>
          </a:p>
        </p:txBody>
      </p:sp>
    </p:spTree>
    <p:extLst>
      <p:ext uri="{BB962C8B-B14F-4D97-AF65-F5344CB8AC3E}">
        <p14:creationId xmlns:p14="http://schemas.microsoft.com/office/powerpoint/2010/main" val="315597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20" grpId="0" animBg="1"/>
      <p:bldP spid="22" grpId="0" animBg="1"/>
      <p:bldP spid="23" grpId="0" animBg="1"/>
      <p:bldP spid="24" grpId="0" animBg="1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Datumsplatzhalter 3"/>
          <p:cNvSpPr>
            <a:spLocks noGrp="1"/>
          </p:cNvSpPr>
          <p:nvPr>
            <p:ph type="dt" sz="quarter" idx="4294967295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7D6EC91-1F7E-4A02-90BE-F970AA85ED7F}" type="datetime1">
              <a:rPr lang="de-DE" altLang="de-DE" sz="14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21.11.2021</a:t>
            </a:fld>
            <a:endParaRPr lang="de-DE" altLang="de-DE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2771" name="Fußzeilenplatzhalter 4"/>
          <p:cNvSpPr>
            <a:spLocks noGrp="1"/>
          </p:cNvSpPr>
          <p:nvPr>
            <p:ph type="ftr" sz="quarter" idx="4294967295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altLang="de-DE" sz="1400">
                <a:solidFill>
                  <a:srgbClr val="000000"/>
                </a:solidFill>
                <a:latin typeface="Times New Roman" pitchFamily="18" charset="0"/>
              </a:rPr>
              <a:t>sb-ofr</a:t>
            </a:r>
          </a:p>
        </p:txBody>
      </p:sp>
      <p:sp>
        <p:nvSpPr>
          <p:cNvPr id="32772" name="Foliennummernplatzhalt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7F332EFE-30C0-487D-B21B-D58F84A855C3}" type="slidenum">
              <a:rPr lang="de-DE" altLang="de-DE" sz="14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14</a:t>
            </a:fld>
            <a:endParaRPr lang="de-DE" altLang="de-DE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graphicFrame>
        <p:nvGraphicFramePr>
          <p:cNvPr id="3277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2970967"/>
              </p:ext>
            </p:extLst>
          </p:nvPr>
        </p:nvGraphicFramePr>
        <p:xfrm>
          <a:off x="-1588" y="0"/>
          <a:ext cx="9145588" cy="685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87" name="Präsentation" r:id="rId3" imgW="3442891" imgH="2581780" progId="PowerPoint.Show.8">
                  <p:embed/>
                </p:oleObj>
              </mc:Choice>
              <mc:Fallback>
                <p:oleObj name="Präsentation" r:id="rId3" imgW="3442891" imgH="2581780" progId="PowerPoint.Show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588" y="0"/>
                        <a:ext cx="9145588" cy="6856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3366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94801484"/>
      </p:ext>
    </p:extLst>
  </p:cSld>
  <p:clrMapOvr>
    <a:masterClrMapping/>
  </p:clrMapOvr>
  <p:transition>
    <p:wipe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Gerade Verbindung 2">
            <a:extLst>
              <a:ext uri="{FF2B5EF4-FFF2-40B4-BE49-F238E27FC236}">
                <a16:creationId xmlns:a16="http://schemas.microsoft.com/office/drawing/2014/main" id="{B8B1947E-1F09-4417-8A89-98F1228F690B}"/>
              </a:ext>
            </a:extLst>
          </p:cNvPr>
          <p:cNvCxnSpPr/>
          <p:nvPr/>
        </p:nvCxnSpPr>
        <p:spPr>
          <a:xfrm flipV="1">
            <a:off x="531813" y="1201738"/>
            <a:ext cx="8356600" cy="11112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259" name="Rectangle 68">
            <a:extLst>
              <a:ext uri="{FF2B5EF4-FFF2-40B4-BE49-F238E27FC236}">
                <a16:creationId xmlns:a16="http://schemas.microsoft.com/office/drawing/2014/main" id="{2E63BEB5-8C86-434E-ABB9-9790C424D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1840" y="554038"/>
            <a:ext cx="5554960" cy="584200"/>
          </a:xfrm>
        </p:spPr>
        <p:txBody>
          <a:bodyPr wrap="square">
            <a:spAutoFit/>
          </a:bodyPr>
          <a:lstStyle/>
          <a:p>
            <a:pPr eaLnBrk="1" hangingPunct="1"/>
            <a:r>
              <a:rPr lang="de-DE" altLang="de-DE" sz="3200" b="1" dirty="0"/>
              <a:t>Profil der Wirtschaftsschule</a:t>
            </a:r>
          </a:p>
        </p:txBody>
      </p:sp>
      <p:sp>
        <p:nvSpPr>
          <p:cNvPr id="97284" name="Inhaltsplatzhalter 2">
            <a:extLst>
              <a:ext uri="{FF2B5EF4-FFF2-40B4-BE49-F238E27FC236}">
                <a16:creationId xmlns:a16="http://schemas.microsoft.com/office/drawing/2014/main" id="{C4C6757E-1FB3-4134-B978-159A622979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500" y="1276350"/>
            <a:ext cx="8229600" cy="5005388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de-DE" altLang="de-DE" sz="1400" b="1" dirty="0"/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de-DE" altLang="de-DE" sz="1400" b="1" dirty="0"/>
              <a:t>Allgemeinbildung </a:t>
            </a:r>
            <a:r>
              <a:rPr lang="de-DE" altLang="de-DE" sz="1400" dirty="0"/>
              <a:t>an der Wirtschaftsschule: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de-DE" altLang="de-DE" sz="1400" dirty="0"/>
              <a:t>     Deutsch, Englisch, Mathematik, Religion / Ethik; Geschichte / Sozialkunde;  Mensch und Umwelt;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de-DE" altLang="de-DE" sz="1400" dirty="0"/>
              <a:t>     musisch-ästhetische Bildung, Sport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de-DE" altLang="de-DE" sz="2400" dirty="0"/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de-DE" altLang="de-DE" b="1" dirty="0"/>
              <a:t>Berufsbildung</a:t>
            </a:r>
            <a:r>
              <a:rPr lang="de-DE" altLang="de-DE" dirty="0"/>
              <a:t> an der Wirtschaftsschule: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de-DE" altLang="de-DE" dirty="0"/>
              <a:t>   	</a:t>
            </a:r>
            <a:r>
              <a:rPr lang="de-DE" altLang="de-DE" dirty="0">
                <a:solidFill>
                  <a:srgbClr val="C00000"/>
                </a:solidFill>
              </a:rPr>
              <a:t>Übungsunternehmen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de-DE" altLang="de-DE" dirty="0"/>
              <a:t>	Betriebswirtschaftliche Steuerung und Kontrolle             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de-DE" altLang="de-DE" dirty="0"/>
              <a:t>	Informationsverarbeitung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de-DE" altLang="de-DE" dirty="0"/>
              <a:t>	Wirtschaftsgeografie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de-DE" altLang="de-DE" sz="2400" b="1" dirty="0"/>
              <a:t>     Wahlfach Spanisch </a:t>
            </a:r>
            <a:r>
              <a:rPr lang="de-DE" altLang="de-DE" sz="2400" dirty="0"/>
              <a:t>möglich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de-DE" altLang="de-DE" sz="2400" b="1" dirty="0"/>
          </a:p>
        </p:txBody>
      </p:sp>
      <p:sp>
        <p:nvSpPr>
          <p:cNvPr id="96261" name="Datumsplatzhalter 1">
            <a:extLst>
              <a:ext uri="{FF2B5EF4-FFF2-40B4-BE49-F238E27FC236}">
                <a16:creationId xmlns:a16="http://schemas.microsoft.com/office/drawing/2014/main" id="{CDFF7388-62CA-4653-93B4-69273B4133B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fld id="{145A19D7-6506-4593-BFBB-9D27B3A9C13C}" type="datetime1">
              <a:rPr lang="de-DE" altLang="de-DE" sz="1200" smtClean="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Font typeface="Wingdings" panose="05000000000000000000" pitchFamily="2" charset="2"/>
                <a:buNone/>
              </a:pPr>
              <a:t>21.11.2021</a:t>
            </a:fld>
            <a:endParaRPr lang="de-DE" altLang="de-DE" sz="1200">
              <a:solidFill>
                <a:srgbClr val="8989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itel 1">
            <a:extLst>
              <a:ext uri="{FF2B5EF4-FFF2-40B4-BE49-F238E27FC236}">
                <a16:creationId xmlns:a16="http://schemas.microsoft.com/office/drawing/2014/main" id="{15811B08-68C5-4675-B186-E8623F9BF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7784" y="188912"/>
            <a:ext cx="6059016" cy="719808"/>
          </a:xfrm>
        </p:spPr>
        <p:txBody>
          <a:bodyPr/>
          <a:lstStyle/>
          <a:p>
            <a:r>
              <a:rPr lang="de-DE" altLang="de-DE" sz="3200" b="1" dirty="0">
                <a:cs typeface="Tahoma" panose="020B0604030504040204" pitchFamily="34" charset="0"/>
              </a:rPr>
              <a:t>Wirtschaftsschule</a:t>
            </a:r>
            <a:endParaRPr lang="de-DE" altLang="de-DE" sz="32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2E52C15-923C-45A7-A616-F22C49C218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de-DE" dirty="0"/>
              <a:t>Die Wirtschaftsschule wird in folgenden Formen angeboten: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de-DE" dirty="0"/>
              <a:t>• vierstufige Wirtschaftsschule (7. - 10. </a:t>
            </a:r>
            <a:r>
              <a:rPr lang="de-DE" dirty="0" err="1"/>
              <a:t>Jgst</a:t>
            </a:r>
            <a:r>
              <a:rPr lang="de-DE" dirty="0"/>
              <a:t>.)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de-DE" dirty="0"/>
              <a:t>• </a:t>
            </a:r>
            <a:r>
              <a:rPr lang="de-DE" i="1" dirty="0"/>
              <a:t>dreistufige Wirtschaftsschule (8. - 10. </a:t>
            </a:r>
            <a:r>
              <a:rPr lang="de-DE" i="1" dirty="0" err="1"/>
              <a:t>Jgst</a:t>
            </a:r>
            <a:r>
              <a:rPr lang="de-DE" i="1" dirty="0"/>
              <a:t>)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de-DE" dirty="0"/>
              <a:t>• zweistufige Wirtschaftsschule (10. - 11. </a:t>
            </a:r>
            <a:r>
              <a:rPr lang="de-DE" dirty="0" err="1"/>
              <a:t>Jgst</a:t>
            </a:r>
            <a:r>
              <a:rPr lang="de-DE" dirty="0"/>
              <a:t>.)</a:t>
            </a:r>
          </a:p>
          <a:p>
            <a:pPr>
              <a:defRPr/>
            </a:pPr>
            <a:r>
              <a:rPr lang="de-DE" dirty="0"/>
              <a:t>Neu: (6. – 10 </a:t>
            </a:r>
            <a:r>
              <a:rPr lang="de-DE" dirty="0" err="1"/>
              <a:t>Jgst</a:t>
            </a:r>
            <a:r>
              <a:rPr lang="de-DE" dirty="0"/>
              <a:t>.)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de-DE" dirty="0"/>
          </a:p>
          <a:p>
            <a:pPr>
              <a:defRPr/>
            </a:pPr>
            <a:endParaRPr lang="de-DE" dirty="0"/>
          </a:p>
        </p:txBody>
      </p:sp>
      <p:sp>
        <p:nvSpPr>
          <p:cNvPr id="97284" name="Datumsplatzhalter 1">
            <a:extLst>
              <a:ext uri="{FF2B5EF4-FFF2-40B4-BE49-F238E27FC236}">
                <a16:creationId xmlns:a16="http://schemas.microsoft.com/office/drawing/2014/main" id="{2CD500FD-B622-422A-A467-A9EED63D4FB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fld id="{734BEBCC-F132-41D6-A9E0-EB989B7E87CF}" type="datetime1">
              <a:rPr lang="de-DE" altLang="de-DE" sz="1200" smtClean="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Font typeface="Wingdings" panose="05000000000000000000" pitchFamily="2" charset="2"/>
                <a:buNone/>
              </a:pPr>
              <a:t>21.11.2021</a:t>
            </a:fld>
            <a:endParaRPr lang="de-DE" altLang="de-DE" sz="1200">
              <a:solidFill>
                <a:srgbClr val="8989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Gerade Verbindung 2">
            <a:extLst>
              <a:ext uri="{FF2B5EF4-FFF2-40B4-BE49-F238E27FC236}">
                <a16:creationId xmlns:a16="http://schemas.microsoft.com/office/drawing/2014/main" id="{FA126808-A573-4409-A6B1-6FAB51058211}"/>
              </a:ext>
            </a:extLst>
          </p:cNvPr>
          <p:cNvCxnSpPr/>
          <p:nvPr/>
        </p:nvCxnSpPr>
        <p:spPr>
          <a:xfrm flipV="1">
            <a:off x="531813" y="1201738"/>
            <a:ext cx="8356600" cy="11112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307" name="Rectangle 3">
            <a:extLst>
              <a:ext uri="{FF2B5EF4-FFF2-40B4-BE49-F238E27FC236}">
                <a16:creationId xmlns:a16="http://schemas.microsoft.com/office/drawing/2014/main" id="{07CF1386-3E17-4E91-B9AD-24224A674F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888" y="1352550"/>
            <a:ext cx="8229600" cy="494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endParaRPr lang="de-DE" altLang="de-DE" sz="2400">
              <a:solidFill>
                <a:srgbClr val="000000"/>
              </a:solidFill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18ADE3A2-068E-407D-9C83-2F77088A2F31}"/>
              </a:ext>
            </a:extLst>
          </p:cNvPr>
          <p:cNvSpPr/>
          <p:nvPr/>
        </p:nvSpPr>
        <p:spPr>
          <a:xfrm>
            <a:off x="471488" y="4752975"/>
            <a:ext cx="2225675" cy="720725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Klasse 6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B22DD9AB-39E0-41CC-B839-657D74D85100}"/>
              </a:ext>
            </a:extLst>
          </p:cNvPr>
          <p:cNvSpPr/>
          <p:nvPr/>
        </p:nvSpPr>
        <p:spPr>
          <a:xfrm>
            <a:off x="471488" y="3857625"/>
            <a:ext cx="2225675" cy="720725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>
                <a:solidFill>
                  <a:schemeClr val="tx1"/>
                </a:solidFill>
              </a:rPr>
              <a:t>Klasse 7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F6C23B34-CDEE-48F0-8718-2546B2FA80B2}"/>
              </a:ext>
            </a:extLst>
          </p:cNvPr>
          <p:cNvSpPr/>
          <p:nvPr/>
        </p:nvSpPr>
        <p:spPr>
          <a:xfrm>
            <a:off x="515938" y="2098675"/>
            <a:ext cx="2225675" cy="720725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>
                <a:solidFill>
                  <a:schemeClr val="tx1"/>
                </a:solidFill>
              </a:rPr>
              <a:t>Klasse 9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15A1CAE1-7B93-4CDF-97A2-45A36707E50B}"/>
              </a:ext>
            </a:extLst>
          </p:cNvPr>
          <p:cNvSpPr/>
          <p:nvPr/>
        </p:nvSpPr>
        <p:spPr>
          <a:xfrm>
            <a:off x="4699000" y="4117975"/>
            <a:ext cx="4205288" cy="720725"/>
          </a:xfrm>
          <a:prstGeom prst="rect">
            <a:avLst/>
          </a:prstGeom>
          <a:solidFill>
            <a:srgbClr val="FFFFCC"/>
          </a:solidFill>
          <a:ln>
            <a:solidFill>
              <a:srgbClr val="DDD4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rgbClr val="FFCC00"/>
                </a:solidFill>
                <a:latin typeface="Arial" charset="0"/>
                <a:cs typeface="Arial" charset="0"/>
              </a:defRPr>
            </a:lvl1pPr>
            <a:lvl2pPr marL="37931725" indent="-37474525">
              <a:defRPr sz="2400">
                <a:solidFill>
                  <a:srgbClr val="FFCC00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rgbClr val="FFCC00"/>
                </a:solidFill>
                <a:latin typeface="Arial" charset="0"/>
                <a:cs typeface="Arial" charset="0"/>
              </a:defRPr>
            </a:lvl3pPr>
            <a:lvl4pPr>
              <a:defRPr sz="2400">
                <a:solidFill>
                  <a:srgbClr val="FFCC00"/>
                </a:solidFill>
                <a:latin typeface="Arial" charset="0"/>
                <a:cs typeface="Arial" charset="0"/>
              </a:defRPr>
            </a:lvl4pPr>
            <a:lvl5pPr>
              <a:defRPr sz="2400">
                <a:solidFill>
                  <a:srgbClr val="FFCC00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CC00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CC00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CC00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CC00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de-DE" altLang="de-DE" sz="1600" b="1" dirty="0">
                <a:solidFill>
                  <a:schemeClr val="tx1"/>
                </a:solidFill>
                <a:latin typeface="Calibri" pitchFamily="-104" charset="0"/>
              </a:rPr>
              <a:t>7. Klasse (vierstufige WS)</a:t>
            </a:r>
            <a:endParaRPr lang="de-DE" altLang="de-DE" sz="1600" dirty="0">
              <a:solidFill>
                <a:schemeClr val="tx1"/>
              </a:solidFill>
              <a:latin typeface="Calibri" pitchFamily="-104" charset="0"/>
            </a:endParaRP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7CF10572-0379-4B29-8FE2-B77BE8A39E03}"/>
              </a:ext>
            </a:extLst>
          </p:cNvPr>
          <p:cNvSpPr/>
          <p:nvPr/>
        </p:nvSpPr>
        <p:spPr>
          <a:xfrm>
            <a:off x="4699000" y="3241675"/>
            <a:ext cx="4233863" cy="720725"/>
          </a:xfrm>
          <a:prstGeom prst="rect">
            <a:avLst/>
          </a:prstGeom>
          <a:noFill/>
          <a:ln>
            <a:solidFill>
              <a:srgbClr val="DDD4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rgbClr val="FFCC00"/>
                </a:solidFill>
                <a:latin typeface="Arial" charset="0"/>
                <a:cs typeface="Arial" charset="0"/>
              </a:defRPr>
            </a:lvl1pPr>
            <a:lvl2pPr marL="37931725" indent="-37474525">
              <a:defRPr sz="2400">
                <a:solidFill>
                  <a:srgbClr val="FFCC00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rgbClr val="FFCC00"/>
                </a:solidFill>
                <a:latin typeface="Arial" charset="0"/>
                <a:cs typeface="Arial" charset="0"/>
              </a:defRPr>
            </a:lvl3pPr>
            <a:lvl4pPr>
              <a:defRPr sz="2400">
                <a:solidFill>
                  <a:srgbClr val="FFCC00"/>
                </a:solidFill>
                <a:latin typeface="Arial" charset="0"/>
                <a:cs typeface="Arial" charset="0"/>
              </a:defRPr>
            </a:lvl4pPr>
            <a:lvl5pPr>
              <a:defRPr sz="2400">
                <a:solidFill>
                  <a:srgbClr val="FFCC00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CC00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CC00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CC00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CC00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de-DE" altLang="de-DE" sz="1600" b="1" dirty="0">
                <a:solidFill>
                  <a:srgbClr val="000000"/>
                </a:solidFill>
                <a:latin typeface="Calibri" pitchFamily="-104" charset="0"/>
              </a:rPr>
              <a:t>8. Klasse (dreistufige WS,)</a:t>
            </a:r>
            <a:endParaRPr lang="de-DE" altLang="de-DE" sz="1600" dirty="0">
              <a:solidFill>
                <a:srgbClr val="000000"/>
              </a:solidFill>
              <a:latin typeface="Calibri" pitchFamily="-104" charset="0"/>
            </a:endParaRP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8B4743D7-2618-45B7-ABD7-70FA2CF05E5F}"/>
              </a:ext>
            </a:extLst>
          </p:cNvPr>
          <p:cNvSpPr/>
          <p:nvPr/>
        </p:nvSpPr>
        <p:spPr>
          <a:xfrm>
            <a:off x="4699000" y="1412875"/>
            <a:ext cx="4176713" cy="720725"/>
          </a:xfrm>
          <a:prstGeom prst="rect">
            <a:avLst/>
          </a:prstGeom>
          <a:solidFill>
            <a:srgbClr val="FFFFCC"/>
          </a:solidFill>
          <a:ln>
            <a:solidFill>
              <a:srgbClr val="DDD4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rgbClr val="FFCC00"/>
                </a:solidFill>
                <a:latin typeface="Arial" charset="0"/>
                <a:cs typeface="Arial" charset="0"/>
              </a:defRPr>
            </a:lvl1pPr>
            <a:lvl2pPr marL="37931725" indent="-37474525">
              <a:defRPr sz="2400">
                <a:solidFill>
                  <a:srgbClr val="FFCC00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rgbClr val="FFCC00"/>
                </a:solidFill>
                <a:latin typeface="Arial" charset="0"/>
                <a:cs typeface="Arial" charset="0"/>
              </a:defRPr>
            </a:lvl3pPr>
            <a:lvl4pPr>
              <a:defRPr sz="2400">
                <a:solidFill>
                  <a:srgbClr val="FFCC00"/>
                </a:solidFill>
                <a:latin typeface="Arial" charset="0"/>
                <a:cs typeface="Arial" charset="0"/>
              </a:defRPr>
            </a:lvl4pPr>
            <a:lvl5pPr>
              <a:defRPr sz="2400">
                <a:solidFill>
                  <a:srgbClr val="FFCC00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CC00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CC00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CC00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CC00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de-DE" altLang="de-DE" sz="1600" b="1" dirty="0">
                <a:solidFill>
                  <a:srgbClr val="000000"/>
                </a:solidFill>
                <a:latin typeface="Calibri" pitchFamily="-104" charset="0"/>
              </a:rPr>
              <a:t>10. Klasse (zweistufige WS)</a:t>
            </a:r>
            <a:endParaRPr lang="de-DE" altLang="de-DE" sz="1600" dirty="0">
              <a:solidFill>
                <a:srgbClr val="000000"/>
              </a:solidFill>
              <a:latin typeface="Calibri" pitchFamily="-104" charset="0"/>
            </a:endParaRPr>
          </a:p>
        </p:txBody>
      </p:sp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99E5CCF8-3BE1-49D0-9A33-8076E83A1FAB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960688" y="4502150"/>
            <a:ext cx="1585912" cy="62547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9" name="Gerade Verbindung mit Pfeil 18">
            <a:extLst>
              <a:ext uri="{FF2B5EF4-FFF2-40B4-BE49-F238E27FC236}">
                <a16:creationId xmlns:a16="http://schemas.microsoft.com/office/drawing/2014/main" id="{C826A846-37C2-47A3-9206-78826BA2E5AB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974975" y="3665538"/>
            <a:ext cx="1571625" cy="598487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1" name="Gerade Verbindung mit Pfeil 20">
            <a:extLst>
              <a:ext uri="{FF2B5EF4-FFF2-40B4-BE49-F238E27FC236}">
                <a16:creationId xmlns:a16="http://schemas.microsoft.com/office/drawing/2014/main" id="{EDE865B3-EA48-47F5-AB84-95471C7DDADA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046413" y="1919288"/>
            <a:ext cx="1455737" cy="5842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98317" name="Titel 1">
            <a:extLst>
              <a:ext uri="{FF2B5EF4-FFF2-40B4-BE49-F238E27FC236}">
                <a16:creationId xmlns:a16="http://schemas.microsoft.com/office/drawing/2014/main" id="{4FDADA9B-85FA-4E14-90F1-B347DE03912B}"/>
              </a:ext>
            </a:extLst>
          </p:cNvPr>
          <p:cNvSpPr txBox="1">
            <a:spLocks/>
          </p:cNvSpPr>
          <p:nvPr/>
        </p:nvSpPr>
        <p:spPr bwMode="auto">
          <a:xfrm>
            <a:off x="2915816" y="180976"/>
            <a:ext cx="5616624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de-DE" b="1" dirty="0">
                <a:latin typeface="+mn-lt"/>
                <a:cs typeface="Tahoma" panose="020B0604030504040204" pitchFamily="34" charset="0"/>
              </a:rPr>
              <a:t>Wirtschaftsschule</a:t>
            </a:r>
          </a:p>
        </p:txBody>
      </p:sp>
      <p:cxnSp>
        <p:nvCxnSpPr>
          <p:cNvPr id="22" name="Gerade Verbindung mit Pfeil 21">
            <a:extLst>
              <a:ext uri="{FF2B5EF4-FFF2-40B4-BE49-F238E27FC236}">
                <a16:creationId xmlns:a16="http://schemas.microsoft.com/office/drawing/2014/main" id="{E80F3DFB-A894-4C00-AC46-90E3EF81BC10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994025" y="5267325"/>
            <a:ext cx="1617663" cy="6064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23" name="Rechteck 22">
            <a:extLst>
              <a:ext uri="{FF2B5EF4-FFF2-40B4-BE49-F238E27FC236}">
                <a16:creationId xmlns:a16="http://schemas.microsoft.com/office/drawing/2014/main" id="{0BD64569-423D-4473-BA0D-A77586A9D056}"/>
              </a:ext>
            </a:extLst>
          </p:cNvPr>
          <p:cNvSpPr/>
          <p:nvPr/>
        </p:nvSpPr>
        <p:spPr>
          <a:xfrm>
            <a:off x="4684713" y="5073650"/>
            <a:ext cx="4205287" cy="720725"/>
          </a:xfrm>
          <a:prstGeom prst="rect">
            <a:avLst/>
          </a:prstGeom>
          <a:solidFill>
            <a:srgbClr val="FFFFCC"/>
          </a:solidFill>
          <a:ln>
            <a:solidFill>
              <a:srgbClr val="DDD4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rgbClr val="FFCC00"/>
                </a:solidFill>
                <a:latin typeface="Arial" charset="0"/>
                <a:cs typeface="Arial" charset="0"/>
              </a:defRPr>
            </a:lvl1pPr>
            <a:lvl2pPr marL="37931725" indent="-37474525">
              <a:defRPr sz="2400">
                <a:solidFill>
                  <a:srgbClr val="FFCC00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rgbClr val="FFCC00"/>
                </a:solidFill>
                <a:latin typeface="Arial" charset="0"/>
                <a:cs typeface="Arial" charset="0"/>
              </a:defRPr>
            </a:lvl3pPr>
            <a:lvl4pPr>
              <a:defRPr sz="2400">
                <a:solidFill>
                  <a:srgbClr val="FFCC00"/>
                </a:solidFill>
                <a:latin typeface="Arial" charset="0"/>
                <a:cs typeface="Arial" charset="0"/>
              </a:defRPr>
            </a:lvl4pPr>
            <a:lvl5pPr>
              <a:defRPr sz="2400">
                <a:solidFill>
                  <a:srgbClr val="FFCC00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CC00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CC00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CC00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CC00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de-DE" altLang="de-DE" sz="1600" b="1" dirty="0">
                <a:solidFill>
                  <a:schemeClr val="tx1"/>
                </a:solidFill>
                <a:latin typeface="Calibri" pitchFamily="-104" charset="0"/>
              </a:rPr>
              <a:t>6. Klasse</a:t>
            </a:r>
            <a:endParaRPr lang="de-DE" altLang="de-DE" sz="1600" dirty="0">
              <a:solidFill>
                <a:schemeClr val="tx1"/>
              </a:solidFill>
              <a:latin typeface="Calibri" pitchFamily="-104" charset="0"/>
            </a:endParaRP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22134B90-0740-416B-AEF2-0F5F039EC259}"/>
              </a:ext>
            </a:extLst>
          </p:cNvPr>
          <p:cNvSpPr/>
          <p:nvPr/>
        </p:nvSpPr>
        <p:spPr>
          <a:xfrm>
            <a:off x="471488" y="5635625"/>
            <a:ext cx="2225675" cy="720725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Klasse 5</a:t>
            </a:r>
          </a:p>
          <a:p>
            <a:pPr algn="ctr">
              <a:defRPr/>
            </a:pPr>
            <a:r>
              <a:rPr lang="de-DE" sz="1800" dirty="0"/>
              <a:t>Ø 2,66 in D, M, E</a:t>
            </a:r>
          </a:p>
        </p:txBody>
      </p:sp>
      <p:sp>
        <p:nvSpPr>
          <p:cNvPr id="98321" name="Datumsplatzhalter 1">
            <a:extLst>
              <a:ext uri="{FF2B5EF4-FFF2-40B4-BE49-F238E27FC236}">
                <a16:creationId xmlns:a16="http://schemas.microsoft.com/office/drawing/2014/main" id="{480B7E4F-51F2-4143-B9AF-45AFFB52EC3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0" y="6356350"/>
            <a:ext cx="2590800" cy="5016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fld id="{60015D2B-BD4D-48FA-8F1E-408374DE4ADA}" type="datetime1">
              <a:rPr lang="de-DE" altLang="de-DE" sz="1200" smtClean="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Font typeface="Wingdings" panose="05000000000000000000" pitchFamily="2" charset="2"/>
                <a:buNone/>
              </a:pPr>
              <a:t>21.11.2021</a:t>
            </a:fld>
            <a:endParaRPr lang="de-DE" altLang="de-DE" sz="1200">
              <a:solidFill>
                <a:srgbClr val="8989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 animBg="1"/>
      <p:bldP spid="12" grpId="0" animBg="1"/>
      <p:bldP spid="13" grpId="0" animBg="1"/>
      <p:bldP spid="15" grpId="0" animBg="1"/>
      <p:bldP spid="23" grpId="0" animBg="1"/>
      <p:bldP spid="2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el 1"/>
          <p:cNvSpPr>
            <a:spLocks noGrp="1"/>
          </p:cNvSpPr>
          <p:nvPr>
            <p:ph type="ctrTitle"/>
          </p:nvPr>
        </p:nvSpPr>
        <p:spPr bwMode="auto">
          <a:xfrm>
            <a:off x="2411413" y="0"/>
            <a:ext cx="6732587" cy="11969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 altLang="de-DE" sz="3200" b="1" dirty="0"/>
              <a:t>Das </a:t>
            </a:r>
            <a:r>
              <a:rPr lang="de-DE" altLang="de-DE" sz="3200" b="1" dirty="0" err="1"/>
              <a:t>Übertrittszeugnis</a:t>
            </a:r>
            <a:endParaRPr lang="de-DE" altLang="de-DE" sz="3200" b="1" dirty="0"/>
          </a:p>
        </p:txBody>
      </p:sp>
      <p:sp>
        <p:nvSpPr>
          <p:cNvPr id="26628" name="Textfeld 5"/>
          <p:cNvSpPr txBox="1">
            <a:spLocks noChangeArrowheads="1"/>
          </p:cNvSpPr>
          <p:nvPr/>
        </p:nvSpPr>
        <p:spPr bwMode="auto">
          <a:xfrm>
            <a:off x="1042988" y="2276475"/>
            <a:ext cx="7273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de-DE" altLang="de-DE">
              <a:latin typeface="Calibri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50825" y="1557338"/>
            <a:ext cx="8569325" cy="482441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de-DE" altLang="de-DE" sz="1600" b="1" dirty="0">
                <a:latin typeface="Calibri" pitchFamily="34" charset="0"/>
              </a:rPr>
              <a:t>     </a:t>
            </a:r>
          </a:p>
          <a:p>
            <a:pPr algn="just" eaLnBrk="1" hangingPunct="1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de-DE" altLang="de-DE" sz="1600" b="1" dirty="0">
                <a:latin typeface="Calibri" pitchFamily="34" charset="0"/>
              </a:rPr>
              <a:t>	Am letzten Unterrichtstag der zweiten vollen Unterrichtswoche im Januar, heuer: </a:t>
            </a:r>
            <a:r>
              <a:rPr lang="de-DE" altLang="de-DE" sz="1600" b="1" u="sng" dirty="0">
                <a:latin typeface="Calibri" pitchFamily="34" charset="0"/>
              </a:rPr>
              <a:t>21.1.2022</a:t>
            </a:r>
            <a:r>
              <a:rPr lang="de-DE" altLang="de-DE" sz="1600" b="1" dirty="0">
                <a:latin typeface="Calibri" pitchFamily="34" charset="0"/>
              </a:rPr>
              <a:t> </a:t>
            </a:r>
            <a:r>
              <a:rPr lang="de-DE" altLang="de-DE" sz="1600" dirty="0">
                <a:latin typeface="Calibri" pitchFamily="34" charset="0"/>
              </a:rPr>
              <a:t>erhalten die Schüler der Jahrgangsstufe 4  eine </a:t>
            </a:r>
            <a:r>
              <a:rPr lang="de-DE" altLang="de-DE" sz="1600" b="1" u="sng" dirty="0">
                <a:solidFill>
                  <a:srgbClr val="FF0000"/>
                </a:solidFill>
                <a:latin typeface="Calibri" pitchFamily="34" charset="0"/>
              </a:rPr>
              <a:t>Zwischeninformation/Zwischenbericht</a:t>
            </a:r>
            <a:r>
              <a:rPr lang="de-DE" altLang="de-DE" sz="1600" dirty="0">
                <a:latin typeface="Calibri" pitchFamily="34" charset="0"/>
              </a:rPr>
              <a:t> über den Leistungsstand in allen Fächern. Das </a:t>
            </a:r>
            <a:r>
              <a:rPr lang="de-DE" altLang="de-DE" sz="1600" b="1" u="sng" dirty="0">
                <a:latin typeface="Calibri" pitchFamily="34" charset="0"/>
              </a:rPr>
              <a:t>Zwischenzeugnis entfällt</a:t>
            </a:r>
            <a:r>
              <a:rPr lang="de-DE" altLang="de-DE" sz="1600" dirty="0">
                <a:latin typeface="Calibri" pitchFamily="34" charset="0"/>
              </a:rPr>
              <a:t>.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</a:pPr>
            <a:endParaRPr lang="de-DE" altLang="de-DE" sz="1600" dirty="0">
              <a:latin typeface="Calibri" pitchFamily="34" charset="0"/>
            </a:endParaRPr>
          </a:p>
          <a:p>
            <a:pPr algn="just"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de-DE" altLang="de-DE" sz="1600" dirty="0">
                <a:latin typeface="Calibri" pitchFamily="34" charset="0"/>
              </a:rPr>
              <a:t>	</a:t>
            </a:r>
            <a:r>
              <a:rPr lang="de-DE" altLang="de-DE" sz="1600" b="1" dirty="0">
                <a:latin typeface="Calibri" pitchFamily="34" charset="0"/>
              </a:rPr>
              <a:t>Am ersten Unterrichtstag im  Monat Mai </a:t>
            </a:r>
            <a:r>
              <a:rPr lang="de-DE" altLang="de-DE" sz="1600" b="1" u="sng" dirty="0">
                <a:latin typeface="Calibri" pitchFamily="34" charset="0"/>
              </a:rPr>
              <a:t>(2.5.2022</a:t>
            </a:r>
            <a:r>
              <a:rPr lang="de-DE" altLang="de-DE" sz="1600" b="1" dirty="0">
                <a:latin typeface="Calibri" pitchFamily="34" charset="0"/>
              </a:rPr>
              <a:t>) erhalten die Schüler ein </a:t>
            </a:r>
            <a:r>
              <a:rPr lang="de-DE" altLang="de-DE" sz="1600" b="1" u="sng" dirty="0">
                <a:solidFill>
                  <a:srgbClr val="FF0000"/>
                </a:solidFill>
                <a:latin typeface="Calibri" pitchFamily="34" charset="0"/>
              </a:rPr>
              <a:t>Übertrittszeugnis</a:t>
            </a:r>
            <a:r>
              <a:rPr lang="de-DE" altLang="de-DE" sz="1600" b="1" u="sng" dirty="0">
                <a:latin typeface="Calibri" pitchFamily="34" charset="0"/>
              </a:rPr>
              <a:t>.</a:t>
            </a:r>
          </a:p>
          <a:p>
            <a:pPr algn="just"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de-DE" altLang="de-DE" sz="1600" dirty="0">
                <a:latin typeface="Calibri" pitchFamily="34" charset="0"/>
              </a:rPr>
              <a:t>	Das </a:t>
            </a:r>
            <a:r>
              <a:rPr lang="de-DE" altLang="de-DE" sz="1600" dirty="0" err="1">
                <a:latin typeface="Calibri" pitchFamily="34" charset="0"/>
              </a:rPr>
              <a:t>Übertrittszeugnis</a:t>
            </a:r>
            <a:r>
              <a:rPr lang="de-DE" altLang="de-DE" sz="1600" dirty="0">
                <a:latin typeface="Calibri" pitchFamily="34" charset="0"/>
              </a:rPr>
              <a:t> stellt fest, für welche Schulart die Schülerin oder der Schüler geeignet ist.</a:t>
            </a:r>
          </a:p>
          <a:p>
            <a:pPr algn="just"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de-DE" altLang="de-DE" sz="1600" dirty="0">
                <a:latin typeface="Calibri" pitchFamily="34" charset="0"/>
              </a:rPr>
              <a:t> </a:t>
            </a:r>
          </a:p>
          <a:p>
            <a:pPr algn="just"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de-DE" altLang="de-DE" sz="1600" b="1" dirty="0">
                <a:latin typeface="Calibri" pitchFamily="34" charset="0"/>
              </a:rPr>
              <a:t>Das Übertrittszeugnis enthält in der 4. </a:t>
            </a:r>
            <a:r>
              <a:rPr lang="de-DE" altLang="de-DE" sz="1600" b="1">
                <a:latin typeface="Calibri" pitchFamily="34" charset="0"/>
              </a:rPr>
              <a:t>Jahrgangsstufe</a:t>
            </a:r>
          </a:p>
          <a:p>
            <a:pPr algn="just" eaLnBrk="1" hangingPunct="1">
              <a:spcBef>
                <a:spcPct val="20000"/>
              </a:spcBef>
              <a:buFont typeface="Arial" pitchFamily="34" charset="0"/>
              <a:buNone/>
            </a:pPr>
            <a:endParaRPr lang="de-DE" altLang="de-DE" sz="1600" b="1" dirty="0"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de-DE" altLang="de-DE" dirty="0">
                <a:latin typeface="Calibri" pitchFamily="34" charset="0"/>
              </a:rPr>
              <a:t>	1.	die </a:t>
            </a:r>
            <a:r>
              <a:rPr lang="de-DE" altLang="de-DE" dirty="0" err="1">
                <a:solidFill>
                  <a:srgbClr val="FF0000"/>
                </a:solidFill>
                <a:latin typeface="Calibri" pitchFamily="34" charset="0"/>
              </a:rPr>
              <a:t>Jahresfortgangsnoten</a:t>
            </a:r>
            <a:r>
              <a:rPr lang="de-DE" altLang="de-DE" dirty="0">
                <a:latin typeface="Calibri" pitchFamily="34" charset="0"/>
              </a:rPr>
              <a:t> in </a:t>
            </a:r>
            <a:r>
              <a:rPr lang="de-DE" altLang="de-DE" b="1" dirty="0">
                <a:latin typeface="Calibri" pitchFamily="34" charset="0"/>
              </a:rPr>
              <a:t>allen</a:t>
            </a:r>
            <a:r>
              <a:rPr lang="de-DE" altLang="de-DE" dirty="0">
                <a:latin typeface="Calibri" pitchFamily="34" charset="0"/>
              </a:rPr>
              <a:t> Fächern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de-DE" altLang="de-DE" dirty="0">
                <a:latin typeface="Calibri" pitchFamily="34" charset="0"/>
              </a:rPr>
              <a:t> 	 	</a:t>
            </a:r>
            <a:r>
              <a:rPr lang="de-DE" altLang="de-DE" b="1" dirty="0">
                <a:latin typeface="Calibri" pitchFamily="34" charset="0"/>
              </a:rPr>
              <a:t>Deutsch und Mathematik mit zusätzlichen Erläuterungen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de-DE" altLang="de-DE" dirty="0">
                <a:latin typeface="Calibri" pitchFamily="34" charset="0"/>
              </a:rPr>
              <a:t>	2. 	die </a:t>
            </a:r>
            <a:r>
              <a:rPr lang="de-DE" altLang="de-DE" dirty="0">
                <a:solidFill>
                  <a:srgbClr val="FF0000"/>
                </a:solidFill>
                <a:latin typeface="Calibri" pitchFamily="34" charset="0"/>
              </a:rPr>
              <a:t>Gesamtdurchschnittsnote</a:t>
            </a:r>
            <a:r>
              <a:rPr lang="de-DE" altLang="de-DE" dirty="0">
                <a:latin typeface="Calibri" pitchFamily="34" charset="0"/>
              </a:rPr>
              <a:t> aus den Fächern Deutsch, Mathematik und 	Heimat- und Sachunterricht,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de-DE" altLang="de-DE" dirty="0">
                <a:latin typeface="Calibri" pitchFamily="34" charset="0"/>
              </a:rPr>
              <a:t>	3.	eine </a:t>
            </a:r>
            <a:r>
              <a:rPr lang="de-DE" altLang="de-DE" dirty="0">
                <a:solidFill>
                  <a:srgbClr val="FF0000"/>
                </a:solidFill>
                <a:latin typeface="Calibri" pitchFamily="34" charset="0"/>
              </a:rPr>
              <a:t>zusammenfassende Beurteilung</a:t>
            </a:r>
            <a:r>
              <a:rPr lang="de-DE" altLang="de-DE" dirty="0">
                <a:latin typeface="Calibri" pitchFamily="34" charset="0"/>
              </a:rPr>
              <a:t> zur </a:t>
            </a:r>
            <a:r>
              <a:rPr lang="de-DE" altLang="de-DE" b="1" dirty="0" err="1">
                <a:latin typeface="Calibri" pitchFamily="34" charset="0"/>
              </a:rPr>
              <a:t>Übertrittseignung</a:t>
            </a:r>
            <a:endParaRPr lang="de-DE" altLang="de-DE" b="1" dirty="0"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de-DE" altLang="de-DE" dirty="0">
                <a:latin typeface="Calibri" pitchFamily="34" charset="0"/>
              </a:rPr>
              <a:t>	4.	eine </a:t>
            </a:r>
            <a:r>
              <a:rPr lang="de-DE" altLang="de-DE" dirty="0">
                <a:solidFill>
                  <a:srgbClr val="FF0000"/>
                </a:solidFill>
                <a:latin typeface="Calibri" pitchFamily="34" charset="0"/>
              </a:rPr>
              <a:t>Bewertung des Sozial- sowie des Lern- und Arbeitsverhaltens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de-DE" altLang="de-DE" dirty="0">
                <a:solidFill>
                  <a:srgbClr val="FF0000"/>
                </a:solidFill>
                <a:latin typeface="Calibri" pitchFamily="34" charset="0"/>
              </a:rPr>
              <a:t>       </a:t>
            </a:r>
            <a:r>
              <a:rPr lang="de-DE" altLang="de-DE" dirty="0">
                <a:latin typeface="Calibri" pitchFamily="34" charset="0"/>
              </a:rPr>
              <a:t>5.	gilt nur für das </a:t>
            </a:r>
            <a:r>
              <a:rPr lang="de-DE" altLang="de-DE" b="1" dirty="0">
                <a:latin typeface="Calibri" pitchFamily="34" charset="0"/>
              </a:rPr>
              <a:t>folgende Schuljahr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</a:pPr>
            <a:endParaRPr lang="de-DE" altLang="de-DE" dirty="0"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de-DE" altLang="de-DE" b="1" dirty="0"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de-DE" altLang="de-DE" b="1" dirty="0">
                <a:latin typeface="Calibri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139429646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el 1"/>
          <p:cNvSpPr>
            <a:spLocks noGrp="1"/>
          </p:cNvSpPr>
          <p:nvPr>
            <p:ph type="ctrTitle"/>
          </p:nvPr>
        </p:nvSpPr>
        <p:spPr bwMode="auto">
          <a:xfrm>
            <a:off x="2411413" y="0"/>
            <a:ext cx="6732587" cy="11969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 altLang="de-DE" sz="3200" b="1" dirty="0"/>
              <a:t>Das </a:t>
            </a:r>
            <a:r>
              <a:rPr lang="de-DE" altLang="de-DE" sz="3200" b="1" dirty="0" err="1"/>
              <a:t>Übertrittszeugnis</a:t>
            </a:r>
            <a:endParaRPr lang="de-DE" altLang="de-DE" sz="3200" b="1" dirty="0"/>
          </a:p>
        </p:txBody>
      </p:sp>
      <p:sp>
        <p:nvSpPr>
          <p:cNvPr id="27651" name="Foliennummernplatzhalt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820150" y="6597650"/>
            <a:ext cx="323850" cy="26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5F9651E7-9A5A-438E-AF8C-5E1146C8DC06}" type="slidenum">
              <a:rPr lang="de-DE" altLang="de-DE" sz="1200">
                <a:latin typeface="Calibri" pitchFamily="34" charset="0"/>
              </a:rPr>
              <a:pPr algn="r" eaLnBrk="1" hangingPunct="1"/>
              <a:t>19</a:t>
            </a:fld>
            <a:endParaRPr lang="de-DE" altLang="de-DE" sz="1600">
              <a:latin typeface="Calibri" pitchFamily="34" charset="0"/>
            </a:endParaRPr>
          </a:p>
        </p:txBody>
      </p:sp>
      <p:sp>
        <p:nvSpPr>
          <p:cNvPr id="27652" name="Textfeld 5"/>
          <p:cNvSpPr txBox="1">
            <a:spLocks noChangeArrowheads="1"/>
          </p:cNvSpPr>
          <p:nvPr/>
        </p:nvSpPr>
        <p:spPr bwMode="auto">
          <a:xfrm>
            <a:off x="1042988" y="2276475"/>
            <a:ext cx="7273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de-DE" altLang="de-DE">
              <a:latin typeface="Calibri" pitchFamily="34" charset="0"/>
            </a:endParaRPr>
          </a:p>
        </p:txBody>
      </p:sp>
      <p:graphicFrame>
        <p:nvGraphicFramePr>
          <p:cNvPr id="27653" name="Object 4"/>
          <p:cNvGraphicFramePr>
            <a:graphicFrameLocks noChangeAspect="1"/>
          </p:cNvGraphicFramePr>
          <p:nvPr/>
        </p:nvGraphicFramePr>
        <p:xfrm>
          <a:off x="52388" y="1339850"/>
          <a:ext cx="4630737" cy="525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96" name="Acrobat Document" r:id="rId4" imgW="5667353" imgH="8019921" progId="AcroExch.Document.7">
                  <p:embed/>
                </p:oleObj>
              </mc:Choice>
              <mc:Fallback>
                <p:oleObj name="Acrobat Document" r:id="rId4" imgW="5667353" imgH="8019921" progId="AcroExch.Document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88" y="1339850"/>
                        <a:ext cx="4630737" cy="5259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4" name="Object 6"/>
          <p:cNvGraphicFramePr>
            <a:graphicFrameLocks noChangeAspect="1"/>
          </p:cNvGraphicFramePr>
          <p:nvPr/>
        </p:nvGraphicFramePr>
        <p:xfrm>
          <a:off x="4427538" y="1466850"/>
          <a:ext cx="4117975" cy="4986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97" name="Acrobat Document" r:id="rId6" imgW="5355000" imgH="7578000" progId="AcroExch.Document.7">
                  <p:embed/>
                </p:oleObj>
              </mc:Choice>
              <mc:Fallback>
                <p:oleObj name="Acrobat Document" r:id="rId6" imgW="5355000" imgH="7578000" progId="AcroExch.Document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538" y="1466850"/>
                        <a:ext cx="4117975" cy="4986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97189821"/>
      </p:ext>
    </p:extLst>
  </p:cSld>
  <p:clrMapOvr>
    <a:masterClrMapping/>
  </p:clrMapOvr>
  <p:transition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059832" y="476673"/>
            <a:ext cx="5832648" cy="432048"/>
          </a:xfrm>
        </p:spPr>
        <p:txBody>
          <a:bodyPr/>
          <a:lstStyle/>
          <a:p>
            <a:r>
              <a:rPr lang="de-DE" sz="3200" b="1" dirty="0">
                <a:latin typeface="+mn-lt"/>
              </a:rPr>
              <a:t>Inhalte des Informationsabends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685800" y="2438400"/>
            <a:ext cx="8153400" cy="36004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FFCC00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FFCC00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FFCC00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FFCC00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FFCC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de-DE" dirty="0">
                <a:solidFill>
                  <a:schemeClr val="bg1"/>
                </a:solidFill>
              </a:rPr>
              <a:t>Das gegliederte Schulwesen in Bayern (Kurzdarstellung)</a:t>
            </a:r>
          </a:p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r>
              <a:rPr lang="de-DE" dirty="0">
                <a:solidFill>
                  <a:schemeClr val="bg1"/>
                </a:solidFill>
              </a:rPr>
              <a:t>   Übertrittsbedingungen im Schuljahr 2016 / 2017</a:t>
            </a:r>
          </a:p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r>
              <a:rPr lang="de-DE" dirty="0">
                <a:solidFill>
                  <a:schemeClr val="bg1"/>
                </a:solidFill>
              </a:rPr>
              <a:t>   Vorstellung der einzelnen Schularten</a:t>
            </a:r>
          </a:p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r>
              <a:rPr lang="de-DE" dirty="0">
                <a:solidFill>
                  <a:schemeClr val="bg1"/>
                </a:solidFill>
              </a:rPr>
              <a:t>   Entscheidungshilfen</a:t>
            </a:r>
          </a:p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r>
              <a:rPr lang="de-DE" dirty="0">
                <a:solidFill>
                  <a:schemeClr val="bg1"/>
                </a:solidFill>
              </a:rPr>
              <a:t>   Termine</a:t>
            </a:r>
          </a:p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r>
              <a:rPr lang="de-DE" dirty="0">
                <a:solidFill>
                  <a:schemeClr val="bg1"/>
                </a:solidFill>
              </a:rPr>
              <a:t>   Raum für Ihre Fragen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85800" y="1772816"/>
            <a:ext cx="8305800" cy="378565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FFCC00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FFCC00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FFCC00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FFCC00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FFCC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9pPr>
          </a:lstStyle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de-DE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rPr>
              <a:t>Das gegliederte Schulwesen in Bayern (Kurzdarstellung)</a:t>
            </a: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FontTx/>
              <a:buChar char="•"/>
              <a:defRPr/>
            </a:pPr>
            <a:r>
              <a:rPr kumimoji="0" lang="de-DE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rPr>
              <a:t>   </a:t>
            </a:r>
            <a:r>
              <a:rPr lang="de-DE" kern="0" dirty="0">
                <a:solidFill>
                  <a:prstClr val="black"/>
                </a:solidFill>
              </a:rPr>
              <a:t>Vorstellung der einzelnen Schularten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e-DE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rPr>
              <a:t>  </a:t>
            </a:r>
            <a:r>
              <a:rPr lang="de-DE" kern="0" dirty="0">
                <a:solidFill>
                  <a:prstClr val="black"/>
                </a:solidFill>
              </a:rPr>
              <a:t>Übertrittsbedingungen im Schuljahr 2021 / 2022 </a:t>
            </a:r>
            <a:endParaRPr kumimoji="0" lang="de-DE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e-DE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rPr>
              <a:t>  Entscheidungshilfen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e-DE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rPr>
              <a:t>  Termine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de-DE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851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Oval 2"/>
          <p:cNvSpPr>
            <a:spLocks noChangeArrowheads="1"/>
          </p:cNvSpPr>
          <p:nvPr/>
        </p:nvSpPr>
        <p:spPr bwMode="auto">
          <a:xfrm>
            <a:off x="6024563" y="2195513"/>
            <a:ext cx="2532062" cy="979487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rgbClr val="FFCC00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FFCC00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FFCC00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FFCC00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FFCC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4339" name="Oval 3"/>
          <p:cNvSpPr>
            <a:spLocks noChangeArrowheads="1"/>
          </p:cNvSpPr>
          <p:nvPr/>
        </p:nvSpPr>
        <p:spPr bwMode="auto">
          <a:xfrm>
            <a:off x="3241675" y="2220913"/>
            <a:ext cx="2530475" cy="979487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rgbClr val="FFCC00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FFCC00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FFCC00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FFCC00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FFCC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4340" name="Oval 4"/>
          <p:cNvSpPr>
            <a:spLocks noChangeArrowheads="1"/>
          </p:cNvSpPr>
          <p:nvPr/>
        </p:nvSpPr>
        <p:spPr bwMode="auto">
          <a:xfrm>
            <a:off x="423863" y="2187575"/>
            <a:ext cx="2530475" cy="979488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rgbClr val="FFCC00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FFCC00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FFCC00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FFCC00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FFCC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4341" name="Text Box 6"/>
          <p:cNvSpPr txBox="1">
            <a:spLocks noChangeArrowheads="1"/>
          </p:cNvSpPr>
          <p:nvPr/>
        </p:nvSpPr>
        <p:spPr bwMode="auto">
          <a:xfrm>
            <a:off x="555625" y="2424113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FFCC00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FFCC00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FFCC00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FFCC00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FFCC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dirty="0"/>
              <a:t>   </a:t>
            </a:r>
            <a:r>
              <a:rPr lang="de-DE" altLang="de-DE" dirty="0">
                <a:solidFill>
                  <a:schemeClr val="bg1"/>
                </a:solidFill>
              </a:rPr>
              <a:t>Gymnasium</a:t>
            </a:r>
          </a:p>
        </p:txBody>
      </p:sp>
      <p:sp>
        <p:nvSpPr>
          <p:cNvPr id="14342" name="Text Box 7"/>
          <p:cNvSpPr txBox="1">
            <a:spLocks noChangeArrowheads="1"/>
          </p:cNvSpPr>
          <p:nvPr/>
        </p:nvSpPr>
        <p:spPr bwMode="auto">
          <a:xfrm>
            <a:off x="6286500" y="2405063"/>
            <a:ext cx="2133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FFCC00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FFCC00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FFCC00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FFCC00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FFCC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>
                <a:solidFill>
                  <a:schemeClr val="bg2"/>
                </a:solidFill>
              </a:rPr>
              <a:t>   </a:t>
            </a:r>
            <a:r>
              <a:rPr lang="de-DE" altLang="de-DE">
                <a:solidFill>
                  <a:schemeClr val="bg1"/>
                </a:solidFill>
              </a:rPr>
              <a:t>Mittelschule</a:t>
            </a:r>
          </a:p>
        </p:txBody>
      </p:sp>
      <p:sp>
        <p:nvSpPr>
          <p:cNvPr id="14343" name="Text Box 8"/>
          <p:cNvSpPr txBox="1">
            <a:spLocks noChangeArrowheads="1"/>
          </p:cNvSpPr>
          <p:nvPr/>
        </p:nvSpPr>
        <p:spPr bwMode="auto">
          <a:xfrm>
            <a:off x="3487738" y="2409825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FFCC00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FFCC00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FFCC00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FFCC00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FFCC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/>
              <a:t>   </a:t>
            </a:r>
            <a:r>
              <a:rPr lang="de-DE" altLang="de-DE">
                <a:solidFill>
                  <a:schemeClr val="bg1"/>
                </a:solidFill>
              </a:rPr>
              <a:t>Realschule</a:t>
            </a:r>
          </a:p>
        </p:txBody>
      </p:sp>
      <p:sp>
        <p:nvSpPr>
          <p:cNvPr id="34825" name="Text Box 9"/>
          <p:cNvSpPr txBox="1">
            <a:spLocks noChangeArrowheads="1"/>
          </p:cNvSpPr>
          <p:nvPr/>
        </p:nvSpPr>
        <p:spPr bwMode="auto">
          <a:xfrm>
            <a:off x="557213" y="5497513"/>
            <a:ext cx="1828800" cy="71278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FFCC00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FFCC00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FFCC00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FFCC00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FFCC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9pPr>
          </a:lstStyle>
          <a:p>
            <a:pPr lvl="0" algn="ctr" eaLnBrk="1" hangingPunct="1">
              <a:spcBef>
                <a:spcPct val="50000"/>
              </a:spcBef>
            </a:pPr>
            <a:r>
              <a:rPr lang="de-DE" altLang="de-DE" sz="1600" b="1" dirty="0">
                <a:solidFill>
                  <a:prstClr val="black"/>
                </a:solidFill>
              </a:rPr>
              <a:t>bis 2,33</a:t>
            </a:r>
          </a:p>
          <a:p>
            <a:pPr lvl="0" algn="ctr" eaLnBrk="1" hangingPunct="1">
              <a:spcBef>
                <a:spcPct val="50000"/>
              </a:spcBef>
            </a:pPr>
            <a:r>
              <a:rPr lang="de-DE" altLang="de-DE" sz="1600" b="1" dirty="0">
                <a:solidFill>
                  <a:prstClr val="black"/>
                </a:solidFill>
              </a:rPr>
              <a:t>D,M,HSU</a:t>
            </a:r>
          </a:p>
        </p:txBody>
      </p:sp>
      <p:sp>
        <p:nvSpPr>
          <p:cNvPr id="34827" name="Line 11"/>
          <p:cNvSpPr>
            <a:spLocks noChangeShapeType="1"/>
          </p:cNvSpPr>
          <p:nvPr/>
        </p:nvSpPr>
        <p:spPr bwMode="auto">
          <a:xfrm flipV="1">
            <a:off x="1500188" y="3135313"/>
            <a:ext cx="9525" cy="1760537"/>
          </a:xfrm>
          <a:prstGeom prst="line">
            <a:avLst/>
          </a:prstGeom>
          <a:noFill/>
          <a:ln w="2222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835" name="Line 19"/>
          <p:cNvSpPr>
            <a:spLocks noChangeShapeType="1"/>
          </p:cNvSpPr>
          <p:nvPr/>
        </p:nvSpPr>
        <p:spPr bwMode="auto">
          <a:xfrm flipV="1">
            <a:off x="1895475" y="3151188"/>
            <a:ext cx="1827213" cy="1682750"/>
          </a:xfrm>
          <a:prstGeom prst="line">
            <a:avLst/>
          </a:prstGeom>
          <a:noFill/>
          <a:ln w="2222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839" name="Text Box 23"/>
          <p:cNvSpPr txBox="1">
            <a:spLocks noChangeArrowheads="1"/>
          </p:cNvSpPr>
          <p:nvPr/>
        </p:nvSpPr>
        <p:spPr bwMode="auto">
          <a:xfrm>
            <a:off x="3598863" y="5461000"/>
            <a:ext cx="1828800" cy="7127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FFCC00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FFCC00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FFCC00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FFCC00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FFCC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9pPr>
          </a:lstStyle>
          <a:p>
            <a:pPr lvl="0" algn="ctr" eaLnBrk="1" hangingPunct="1">
              <a:spcBef>
                <a:spcPct val="50000"/>
              </a:spcBef>
            </a:pPr>
            <a:r>
              <a:rPr lang="de-DE" altLang="de-DE" sz="1600" b="1" dirty="0">
                <a:solidFill>
                  <a:prstClr val="black"/>
                </a:solidFill>
              </a:rPr>
              <a:t>bis 2,66</a:t>
            </a:r>
          </a:p>
          <a:p>
            <a:pPr lvl="0" algn="ctr" eaLnBrk="1" hangingPunct="1">
              <a:spcBef>
                <a:spcPct val="50000"/>
              </a:spcBef>
            </a:pPr>
            <a:r>
              <a:rPr lang="de-DE" altLang="de-DE" sz="1600" b="1" dirty="0">
                <a:solidFill>
                  <a:prstClr val="black"/>
                </a:solidFill>
              </a:rPr>
              <a:t>D,M,HSU</a:t>
            </a:r>
          </a:p>
        </p:txBody>
      </p:sp>
      <p:sp>
        <p:nvSpPr>
          <p:cNvPr id="34840" name="Text Box 24"/>
          <p:cNvSpPr txBox="1">
            <a:spLocks noChangeArrowheads="1"/>
          </p:cNvSpPr>
          <p:nvPr/>
        </p:nvSpPr>
        <p:spPr bwMode="auto">
          <a:xfrm>
            <a:off x="3779838" y="4906963"/>
            <a:ext cx="1524000" cy="4064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FFCC00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FFCC00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FFCC00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FFCC00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FFCC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9pPr>
          </a:lstStyle>
          <a:p>
            <a:pPr lvl="0" algn="ctr" eaLnBrk="1" hangingPunct="1">
              <a:spcBef>
                <a:spcPct val="50000"/>
              </a:spcBef>
            </a:pPr>
            <a:r>
              <a:rPr lang="de-DE" altLang="de-DE" sz="2000" dirty="0">
                <a:solidFill>
                  <a:prstClr val="black"/>
                </a:solidFill>
              </a:rPr>
              <a:t>geeignet</a:t>
            </a:r>
          </a:p>
        </p:txBody>
      </p:sp>
      <p:sp>
        <p:nvSpPr>
          <p:cNvPr id="34844" name="Text Box 28"/>
          <p:cNvSpPr txBox="1">
            <a:spLocks noChangeArrowheads="1"/>
          </p:cNvSpPr>
          <p:nvPr/>
        </p:nvSpPr>
        <p:spPr bwMode="auto">
          <a:xfrm>
            <a:off x="6677025" y="5472113"/>
            <a:ext cx="1600200" cy="71278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FFCC00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FFCC00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FFCC00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FFCC00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FFCC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9pPr>
          </a:lstStyle>
          <a:p>
            <a:pPr lvl="0" algn="ctr" eaLnBrk="1" hangingPunct="1">
              <a:spcBef>
                <a:spcPct val="50000"/>
              </a:spcBef>
            </a:pPr>
            <a:r>
              <a:rPr lang="de-DE" altLang="de-DE" sz="1600" b="1" dirty="0">
                <a:solidFill>
                  <a:prstClr val="black"/>
                </a:solidFill>
              </a:rPr>
              <a:t>ab 3,00</a:t>
            </a:r>
          </a:p>
          <a:p>
            <a:pPr lvl="0" algn="ctr" eaLnBrk="1" hangingPunct="1">
              <a:spcBef>
                <a:spcPct val="50000"/>
              </a:spcBef>
            </a:pPr>
            <a:r>
              <a:rPr lang="de-DE" altLang="de-DE" sz="1600" b="1" dirty="0">
                <a:solidFill>
                  <a:prstClr val="black"/>
                </a:solidFill>
              </a:rPr>
              <a:t>D,M,HSU</a:t>
            </a:r>
          </a:p>
        </p:txBody>
      </p:sp>
      <p:sp>
        <p:nvSpPr>
          <p:cNvPr id="34853" name="Text Box 37"/>
          <p:cNvSpPr txBox="1">
            <a:spLocks noChangeArrowheads="1"/>
          </p:cNvSpPr>
          <p:nvPr/>
        </p:nvSpPr>
        <p:spPr bwMode="auto">
          <a:xfrm>
            <a:off x="6854825" y="4914900"/>
            <a:ext cx="1295400" cy="40011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FFCC00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FFCC00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FFCC00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FFCC00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FFCC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9pPr>
          </a:lstStyle>
          <a:p>
            <a:pPr lvl="0" algn="ctr" eaLnBrk="1" hangingPunct="1">
              <a:spcBef>
                <a:spcPct val="50000"/>
              </a:spcBef>
            </a:pPr>
            <a:r>
              <a:rPr lang="de-DE" altLang="de-DE" sz="2000" dirty="0">
                <a:solidFill>
                  <a:prstClr val="black"/>
                </a:solidFill>
              </a:rPr>
              <a:t>geeignet</a:t>
            </a:r>
          </a:p>
        </p:txBody>
      </p:sp>
      <p:sp>
        <p:nvSpPr>
          <p:cNvPr id="34854" name="Line 38"/>
          <p:cNvSpPr>
            <a:spLocks noChangeShapeType="1"/>
          </p:cNvSpPr>
          <p:nvPr/>
        </p:nvSpPr>
        <p:spPr bwMode="auto">
          <a:xfrm flipH="1" flipV="1">
            <a:off x="7510463" y="3306763"/>
            <a:ext cx="1587" cy="1498600"/>
          </a:xfrm>
          <a:prstGeom prst="line">
            <a:avLst/>
          </a:prstGeom>
          <a:noFill/>
          <a:ln w="2222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354" name="Line 50"/>
          <p:cNvSpPr>
            <a:spLocks noChangeShapeType="1"/>
          </p:cNvSpPr>
          <p:nvPr/>
        </p:nvSpPr>
        <p:spPr bwMode="auto">
          <a:xfrm flipV="1">
            <a:off x="5148263" y="3068638"/>
            <a:ext cx="1871662" cy="15843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wrap="none">
            <a:spAutoFit/>
          </a:bodyPr>
          <a:lstStyle/>
          <a:p>
            <a:endParaRPr lang="de-DE"/>
          </a:p>
        </p:txBody>
      </p:sp>
      <p:sp>
        <p:nvSpPr>
          <p:cNvPr id="34867" name="Line 51"/>
          <p:cNvSpPr>
            <a:spLocks noChangeShapeType="1"/>
          </p:cNvSpPr>
          <p:nvPr/>
        </p:nvSpPr>
        <p:spPr bwMode="auto">
          <a:xfrm flipV="1">
            <a:off x="4867275" y="3233738"/>
            <a:ext cx="1876425" cy="1482725"/>
          </a:xfrm>
          <a:prstGeom prst="line">
            <a:avLst/>
          </a:prstGeom>
          <a:noFill/>
          <a:ln w="2222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34868" name="Line 52"/>
          <p:cNvSpPr>
            <a:spLocks noChangeShapeType="1"/>
          </p:cNvSpPr>
          <p:nvPr/>
        </p:nvSpPr>
        <p:spPr bwMode="auto">
          <a:xfrm flipV="1">
            <a:off x="2336800" y="3078163"/>
            <a:ext cx="3949700" cy="1878012"/>
          </a:xfrm>
          <a:prstGeom prst="line">
            <a:avLst/>
          </a:prstGeom>
          <a:noFill/>
          <a:ln w="2222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34870" name="Line 54"/>
          <p:cNvSpPr>
            <a:spLocks noChangeShapeType="1"/>
          </p:cNvSpPr>
          <p:nvPr/>
        </p:nvSpPr>
        <p:spPr bwMode="auto">
          <a:xfrm flipV="1">
            <a:off x="4572000" y="3281363"/>
            <a:ext cx="0" cy="1470025"/>
          </a:xfrm>
          <a:prstGeom prst="line">
            <a:avLst/>
          </a:prstGeom>
          <a:noFill/>
          <a:ln w="2222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23" name="Text Box 10"/>
          <p:cNvSpPr txBox="1">
            <a:spLocks noChangeArrowheads="1"/>
          </p:cNvSpPr>
          <p:nvPr/>
        </p:nvSpPr>
        <p:spPr bwMode="auto">
          <a:xfrm>
            <a:off x="755576" y="4956175"/>
            <a:ext cx="1620912" cy="400110"/>
          </a:xfrm>
          <a:prstGeom prst="rect">
            <a:avLst/>
          </a:prstGeom>
          <a:noFill/>
          <a:ln w="9525">
            <a:solidFill>
              <a:srgbClr val="DA1F2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FFCC00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FFCC00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FFCC00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FFCC00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FFCC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rPr>
              <a:t>geeignet</a:t>
            </a:r>
          </a:p>
        </p:txBody>
      </p:sp>
      <p:sp>
        <p:nvSpPr>
          <p:cNvPr id="2" name="Rechteck 1"/>
          <p:cNvSpPr/>
          <p:nvPr/>
        </p:nvSpPr>
        <p:spPr>
          <a:xfrm>
            <a:off x="2555777" y="404665"/>
            <a:ext cx="63367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FontTx/>
              <a:buNone/>
            </a:pPr>
            <a:r>
              <a:rPr lang="de-DE" altLang="de-DE" sz="3200" b="1" dirty="0">
                <a:latin typeface="+mn-lt"/>
              </a:rPr>
              <a:t>Übertrittsbedingungen von </a:t>
            </a:r>
            <a:r>
              <a:rPr lang="de-DE" altLang="de-DE" sz="3200" b="1" dirty="0" err="1">
                <a:latin typeface="+mn-lt"/>
              </a:rPr>
              <a:t>Jgst</a:t>
            </a:r>
            <a:r>
              <a:rPr lang="de-DE" altLang="de-DE" sz="3200" b="1" dirty="0">
                <a:latin typeface="+mn-lt"/>
              </a:rPr>
              <a:t>. 4</a:t>
            </a:r>
          </a:p>
        </p:txBody>
      </p:sp>
    </p:spTree>
    <p:extLst>
      <p:ext uri="{BB962C8B-B14F-4D97-AF65-F5344CB8AC3E}">
        <p14:creationId xmlns:p14="http://schemas.microsoft.com/office/powerpoint/2010/main" val="7103036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5" grpId="0" animBg="1" autoUpdateAnimBg="0"/>
      <p:bldP spid="34827" grpId="0" animBg="1"/>
      <p:bldP spid="34835" grpId="0" animBg="1"/>
      <p:bldP spid="34839" grpId="0" animBg="1" autoUpdateAnimBg="0"/>
      <p:bldP spid="34840" grpId="0" animBg="1" autoUpdateAnimBg="0"/>
      <p:bldP spid="34844" grpId="0" animBg="1" autoUpdateAnimBg="0"/>
      <p:bldP spid="34853" grpId="0" animBg="1" autoUpdateAnimBg="0"/>
      <p:bldP spid="34854" grpId="0" animBg="1"/>
      <p:bldP spid="34867" grpId="0" animBg="1"/>
      <p:bldP spid="34868" grpId="0" animBg="1"/>
      <p:bldP spid="34870" grpId="0" animBg="1"/>
      <p:bldP spid="23" grpId="0" animBg="1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627784" y="188640"/>
            <a:ext cx="6059016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e-DE" altLang="de-DE" dirty="0"/>
              <a:t>            </a:t>
            </a:r>
            <a:r>
              <a:rPr lang="de-DE" altLang="de-DE" sz="3200" b="1" dirty="0"/>
              <a:t>Der Probeunterricht</a:t>
            </a:r>
          </a:p>
        </p:txBody>
      </p:sp>
      <p:sp>
        <p:nvSpPr>
          <p:cNvPr id="35845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539750" y="1557338"/>
            <a:ext cx="7993063" cy="475198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buFont typeface="Wingdings" pitchFamily="2" charset="2"/>
              <a:buChar char="n"/>
            </a:pPr>
            <a:r>
              <a:rPr lang="de-DE" altLang="de-DE" sz="2000" b="1" u="sng" dirty="0"/>
              <a:t>Dreitägigen</a:t>
            </a:r>
            <a:r>
              <a:rPr lang="de-DE" altLang="de-DE" sz="2000" dirty="0"/>
              <a:t> Probeunterricht in den Fächern Deutsch und Mathematik   schriftlich und mündlich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None/>
            </a:pPr>
            <a:endParaRPr lang="de-DE" altLang="de-DE" sz="20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Char char="n"/>
            </a:pPr>
            <a:r>
              <a:rPr lang="de-DE" altLang="de-DE" sz="2000" b="1" dirty="0"/>
              <a:t>landesweit-einheitliche</a:t>
            </a:r>
            <a:r>
              <a:rPr lang="de-DE" altLang="de-DE" sz="2000" dirty="0"/>
              <a:t> Aufgaben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de-DE" altLang="de-DE" sz="20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Char char="n"/>
            </a:pPr>
            <a:r>
              <a:rPr lang="de-DE" altLang="de-DE" sz="2000" dirty="0"/>
              <a:t>Durchgeführt von Lehrkräften der weiterführenden Schule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de-DE" altLang="de-DE" sz="20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Char char="n"/>
            </a:pPr>
            <a:r>
              <a:rPr lang="de-DE" altLang="de-DE" sz="2000" dirty="0"/>
              <a:t>Der </a:t>
            </a:r>
            <a:r>
              <a:rPr lang="de-DE" altLang="de-DE" sz="2000" b="1" dirty="0"/>
              <a:t>Probeunterricht</a:t>
            </a:r>
            <a:r>
              <a:rPr lang="de-DE" altLang="de-DE" sz="2000" dirty="0"/>
              <a:t> ist </a:t>
            </a:r>
            <a:r>
              <a:rPr lang="de-DE" altLang="de-DE" sz="2000" b="1" dirty="0"/>
              <a:t>bestanden</a:t>
            </a:r>
            <a:r>
              <a:rPr lang="de-DE" altLang="de-DE" sz="2000" dirty="0"/>
              <a:t>, wenn in </a:t>
            </a:r>
            <a:r>
              <a:rPr lang="de-DE" altLang="de-DE" sz="2000" u="sng" dirty="0"/>
              <a:t>einem Fach mindestens </a:t>
            </a:r>
            <a:r>
              <a:rPr lang="de-DE" altLang="de-DE" sz="2000" dirty="0"/>
              <a:t>die </a:t>
            </a:r>
            <a:r>
              <a:rPr lang="de-DE" altLang="de-DE" sz="2000" b="1" dirty="0"/>
              <a:t>Note 3</a:t>
            </a:r>
            <a:r>
              <a:rPr lang="de-DE" altLang="de-DE" sz="2000" dirty="0"/>
              <a:t> / </a:t>
            </a:r>
            <a:r>
              <a:rPr lang="de-DE" altLang="de-DE" sz="2000" b="1" dirty="0"/>
              <a:t>Note 4</a:t>
            </a:r>
            <a:r>
              <a:rPr lang="de-DE" altLang="de-DE" sz="2000" dirty="0"/>
              <a:t> erreicht wurde.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n"/>
            </a:pPr>
            <a:r>
              <a:rPr lang="de-DE" altLang="de-DE" sz="2000" dirty="0"/>
              <a:t>Bei den </a:t>
            </a:r>
            <a:r>
              <a:rPr lang="de-DE" altLang="de-DE" sz="2000" b="1" u="sng" dirty="0"/>
              <a:t>Noten 4 und 4 </a:t>
            </a:r>
            <a:r>
              <a:rPr lang="de-DE" altLang="de-DE" sz="2000" dirty="0"/>
              <a:t>im Probeunterricht entscheiden die Eltern (</a:t>
            </a:r>
            <a:r>
              <a:rPr lang="de-DE" altLang="de-DE" sz="2000" dirty="0" err="1"/>
              <a:t>Beratungsgspräch</a:t>
            </a:r>
            <a:r>
              <a:rPr lang="de-DE" altLang="de-DE" sz="2000" dirty="0"/>
              <a:t>)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de-DE" altLang="de-DE" sz="20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Char char="n"/>
            </a:pPr>
            <a:r>
              <a:rPr lang="de-DE" altLang="de-DE" sz="2000" dirty="0"/>
              <a:t>Den Probeunterricht organisiert heuer jedes Gymnasium für sich selbst.</a:t>
            </a:r>
            <a:endParaRPr lang="de-DE" altLang="de-DE" sz="2000" i="1" dirty="0"/>
          </a:p>
        </p:txBody>
      </p:sp>
    </p:spTree>
    <p:extLst>
      <p:ext uri="{BB962C8B-B14F-4D97-AF65-F5344CB8AC3E}">
        <p14:creationId xmlns:p14="http://schemas.microsoft.com/office/powerpoint/2010/main" val="485784016"/>
      </p:ext>
    </p:extLst>
  </p:cSld>
  <p:clrMapOvr>
    <a:masterClrMapping/>
  </p:clrMapOvr>
  <p:transition>
    <p:wipe dir="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el 1"/>
          <p:cNvSpPr>
            <a:spLocks noGrp="1"/>
          </p:cNvSpPr>
          <p:nvPr>
            <p:ph type="ctrTitle"/>
          </p:nvPr>
        </p:nvSpPr>
        <p:spPr bwMode="auto">
          <a:xfrm>
            <a:off x="2411413" y="0"/>
            <a:ext cx="6732587" cy="11969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 altLang="de-DE" sz="3200" b="1" dirty="0"/>
              <a:t>Was bedeutet Eignung für eine Schulart?</a:t>
            </a:r>
          </a:p>
        </p:txBody>
      </p:sp>
      <p:sp>
        <p:nvSpPr>
          <p:cNvPr id="24580" name="Rectangle 3"/>
          <p:cNvSpPr txBox="1">
            <a:spLocks noChangeArrowheads="1"/>
          </p:cNvSpPr>
          <p:nvPr/>
        </p:nvSpPr>
        <p:spPr bwMode="auto">
          <a:xfrm>
            <a:off x="539750" y="2420938"/>
            <a:ext cx="7416800" cy="24479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r>
              <a:rPr lang="de-DE" altLang="de-DE" sz="2400">
                <a:latin typeface="Calibri" pitchFamily="34" charset="0"/>
              </a:rPr>
              <a:t>Ein Kind ist dann für eine bestimmte Schulart geeignet,</a:t>
            </a:r>
          </a:p>
          <a:p>
            <a:pPr algn="just" eaLnBrk="1" hangingPunct="1">
              <a:spcBef>
                <a:spcPct val="20000"/>
              </a:spcBef>
            </a:pPr>
            <a:r>
              <a:rPr lang="de-DE" altLang="de-DE" sz="2400">
                <a:latin typeface="Calibri" pitchFamily="34" charset="0"/>
              </a:rPr>
              <a:t>wenn seine </a:t>
            </a:r>
            <a:r>
              <a:rPr lang="de-DE" altLang="de-DE" sz="2400" b="1" u="sng">
                <a:latin typeface="Calibri" pitchFamily="34" charset="0"/>
              </a:rPr>
              <a:t>Lern- und Leistungsvoraussetzungen </a:t>
            </a:r>
            <a:r>
              <a:rPr lang="de-DE" altLang="de-DE" sz="2400">
                <a:latin typeface="Calibri" pitchFamily="34" charset="0"/>
              </a:rPr>
              <a:t>dem</a:t>
            </a:r>
          </a:p>
          <a:p>
            <a:pPr algn="just" eaLnBrk="1" hangingPunct="1">
              <a:spcBef>
                <a:spcPct val="20000"/>
              </a:spcBef>
            </a:pPr>
            <a:r>
              <a:rPr lang="de-DE" altLang="de-DE" sz="2400" b="1" u="sng">
                <a:latin typeface="Calibri" pitchFamily="34" charset="0"/>
              </a:rPr>
              <a:t>Anforderungsprofil</a:t>
            </a:r>
            <a:r>
              <a:rPr lang="de-DE" altLang="de-DE" sz="2400">
                <a:latin typeface="Calibri" pitchFamily="34" charset="0"/>
              </a:rPr>
              <a:t> der Schulart am besten entsprechen.</a:t>
            </a:r>
          </a:p>
          <a:p>
            <a:pPr algn="just" eaLnBrk="1" hangingPunct="1">
              <a:spcBef>
                <a:spcPct val="20000"/>
              </a:spcBef>
            </a:pPr>
            <a:r>
              <a:rPr lang="de-DE" altLang="de-DE" sz="2400">
                <a:latin typeface="Calibri" pitchFamily="34" charset="0"/>
              </a:rPr>
              <a:t>Dann wird Schulerfolg wahrscheinlich; Unterforderung</a:t>
            </a:r>
          </a:p>
          <a:p>
            <a:pPr algn="just" eaLnBrk="1" hangingPunct="1">
              <a:spcBef>
                <a:spcPct val="20000"/>
              </a:spcBef>
            </a:pPr>
            <a:r>
              <a:rPr lang="de-DE" altLang="de-DE" sz="2400">
                <a:latin typeface="Calibri" pitchFamily="34" charset="0"/>
              </a:rPr>
              <a:t>oder Überforderung werden vermieden.</a:t>
            </a: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323850" y="5013325"/>
            <a:ext cx="8280400" cy="122396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de-DE" altLang="de-DE" sz="1600" b="1" i="1" dirty="0"/>
              <a:t>Oder: „Die Schule, in der sich ihr Kind leicht tut </a:t>
            </a:r>
            <a:r>
              <a:rPr lang="de-DE" altLang="de-DE" sz="1600" i="1" u="sng" dirty="0">
                <a:solidFill>
                  <a:srgbClr val="FF0000"/>
                </a:solidFill>
              </a:rPr>
              <a:t>ohne</a:t>
            </a:r>
            <a:r>
              <a:rPr lang="de-DE" altLang="de-DE" sz="1600" b="1" i="1" dirty="0"/>
              <a:t>  sich zu langweilen,</a:t>
            </a:r>
          </a:p>
          <a:p>
            <a:pPr algn="ctr" eaLnBrk="1" hangingPunct="1"/>
            <a:r>
              <a:rPr lang="de-DE" altLang="de-DE" sz="1600" b="1" i="1" dirty="0"/>
              <a:t> ist die richtige Schule!“</a:t>
            </a:r>
          </a:p>
        </p:txBody>
      </p:sp>
    </p:spTree>
    <p:extLst>
      <p:ext uri="{BB962C8B-B14F-4D97-AF65-F5344CB8AC3E}">
        <p14:creationId xmlns:p14="http://schemas.microsoft.com/office/powerpoint/2010/main" val="2994432486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>
            <a:extLst>
              <a:ext uri="{FF2B5EF4-FFF2-40B4-BE49-F238E27FC236}">
                <a16:creationId xmlns:a16="http://schemas.microsoft.com/office/drawing/2014/main" id="{44A92AA1-062F-4EAF-9A68-6D6FF6A9D0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752600"/>
            <a:ext cx="1524000" cy="7620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6038" tIns="46038" rIns="46038" bIns="46038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de-DE" sz="2800">
                <a:solidFill>
                  <a:schemeClr val="bg1"/>
                </a:solidFill>
                <a:latin typeface="Times New Roman" panose="02020603050405020304" pitchFamily="18" charset="0"/>
              </a:rPr>
              <a:t>Familie</a:t>
            </a:r>
          </a:p>
        </p:txBody>
      </p:sp>
      <p:sp>
        <p:nvSpPr>
          <p:cNvPr id="53252" name="Rectangle 4">
            <a:extLst>
              <a:ext uri="{FF2B5EF4-FFF2-40B4-BE49-F238E27FC236}">
                <a16:creationId xmlns:a16="http://schemas.microsoft.com/office/drawing/2014/main" id="{7DF6D30F-28AB-41A1-B9D3-10B6EA9CBF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1676400"/>
            <a:ext cx="1524000" cy="762000"/>
          </a:xfrm>
          <a:prstGeom prst="rect">
            <a:avLst/>
          </a:prstGeom>
          <a:solidFill>
            <a:srgbClr val="00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6038" tIns="46038" rIns="46038" bIns="46038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de-DE" sz="2800">
                <a:solidFill>
                  <a:schemeClr val="bg1"/>
                </a:solidFill>
                <a:latin typeface="Times New Roman" panose="02020603050405020304" pitchFamily="18" charset="0"/>
              </a:rPr>
              <a:t>Schule</a:t>
            </a:r>
          </a:p>
        </p:txBody>
      </p:sp>
      <p:sp>
        <p:nvSpPr>
          <p:cNvPr id="77828" name="Line 10">
            <a:extLst>
              <a:ext uri="{FF2B5EF4-FFF2-40B4-BE49-F238E27FC236}">
                <a16:creationId xmlns:a16="http://schemas.microsoft.com/office/drawing/2014/main" id="{315091F8-E508-4C8A-98EA-23CAF3F18DC8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1905000"/>
            <a:ext cx="365760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wrap="none" lIns="46038" tIns="46038" rIns="46038" bIns="46038"/>
          <a:lstStyle/>
          <a:p>
            <a:endParaRPr lang="de-DE"/>
          </a:p>
        </p:txBody>
      </p:sp>
      <p:sp>
        <p:nvSpPr>
          <p:cNvPr id="53261" name="Rectangle 13">
            <a:extLst>
              <a:ext uri="{FF2B5EF4-FFF2-40B4-BE49-F238E27FC236}">
                <a16:creationId xmlns:a16="http://schemas.microsoft.com/office/drawing/2014/main" id="{BE034723-1D03-4B45-A529-6D2E629EDD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4025" y="3503613"/>
            <a:ext cx="2865438" cy="1068387"/>
          </a:xfrm>
          <a:prstGeom prst="rect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6038" tIns="46038" rIns="46038" bIns="46038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de-DE" sz="2800">
                <a:solidFill>
                  <a:schemeClr val="bg1"/>
                </a:solidFill>
                <a:latin typeface="Times New Roman" panose="02020603050405020304" pitchFamily="18" charset="0"/>
              </a:rPr>
              <a:t>Schüler</a:t>
            </a:r>
          </a:p>
        </p:txBody>
      </p:sp>
      <p:sp>
        <p:nvSpPr>
          <p:cNvPr id="53263" name="Line 15">
            <a:extLst>
              <a:ext uri="{FF2B5EF4-FFF2-40B4-BE49-F238E27FC236}">
                <a16:creationId xmlns:a16="http://schemas.microsoft.com/office/drawing/2014/main" id="{8B8F457C-270E-4D7A-AF5B-63FD1B4CED95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2514600"/>
            <a:ext cx="936625" cy="9921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46038" tIns="46038" rIns="46038" bIns="46038"/>
          <a:lstStyle/>
          <a:p>
            <a:endParaRPr lang="de-DE"/>
          </a:p>
        </p:txBody>
      </p:sp>
      <p:sp>
        <p:nvSpPr>
          <p:cNvPr id="53264" name="Line 16">
            <a:extLst>
              <a:ext uri="{FF2B5EF4-FFF2-40B4-BE49-F238E27FC236}">
                <a16:creationId xmlns:a16="http://schemas.microsoft.com/office/drawing/2014/main" id="{4E2D8889-18E5-4C46-BC5E-EB676677E0E2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2200" y="1905000"/>
            <a:ext cx="3810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46038" tIns="46038" rIns="46038" bIns="46038"/>
          <a:lstStyle/>
          <a:p>
            <a:endParaRPr lang="de-DE"/>
          </a:p>
        </p:txBody>
      </p:sp>
      <p:sp>
        <p:nvSpPr>
          <p:cNvPr id="53265" name="Line 17">
            <a:extLst>
              <a:ext uri="{FF2B5EF4-FFF2-40B4-BE49-F238E27FC236}">
                <a16:creationId xmlns:a16="http://schemas.microsoft.com/office/drawing/2014/main" id="{BB6DF6ED-52B9-4D7B-A6E5-03CD672B1D1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38400" y="2286000"/>
            <a:ext cx="3733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46038" tIns="46038" rIns="46038" bIns="46038"/>
          <a:lstStyle/>
          <a:p>
            <a:endParaRPr lang="de-DE"/>
          </a:p>
        </p:txBody>
      </p:sp>
      <p:sp>
        <p:nvSpPr>
          <p:cNvPr id="53266" name="Line 18">
            <a:extLst>
              <a:ext uri="{FF2B5EF4-FFF2-40B4-BE49-F238E27FC236}">
                <a16:creationId xmlns:a16="http://schemas.microsoft.com/office/drawing/2014/main" id="{617DC293-0F7E-482D-B256-F1B2E774E62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300163" y="2549525"/>
            <a:ext cx="1617662" cy="167481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46038" tIns="46038" rIns="46038" bIns="46038"/>
          <a:lstStyle/>
          <a:p>
            <a:endParaRPr lang="de-DE"/>
          </a:p>
        </p:txBody>
      </p:sp>
      <p:sp>
        <p:nvSpPr>
          <p:cNvPr id="53267" name="Line 19">
            <a:extLst>
              <a:ext uri="{FF2B5EF4-FFF2-40B4-BE49-F238E27FC236}">
                <a16:creationId xmlns:a16="http://schemas.microsoft.com/office/drawing/2014/main" id="{BEC9E944-6A31-4BD3-A553-76EC2492453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867400" y="2400300"/>
            <a:ext cx="762000" cy="1219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46038" tIns="46038" rIns="46038" bIns="46038"/>
          <a:lstStyle/>
          <a:p>
            <a:endParaRPr lang="de-DE"/>
          </a:p>
        </p:txBody>
      </p:sp>
      <p:sp>
        <p:nvSpPr>
          <p:cNvPr id="53269" name="Line 21">
            <a:extLst>
              <a:ext uri="{FF2B5EF4-FFF2-40B4-BE49-F238E27FC236}">
                <a16:creationId xmlns:a16="http://schemas.microsoft.com/office/drawing/2014/main" id="{585DC218-79CA-4049-89C2-4F0122D9C10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867400" y="2438400"/>
            <a:ext cx="1295400" cy="18764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46038" tIns="46038" rIns="46038" bIns="46038"/>
          <a:lstStyle/>
          <a:p>
            <a:endParaRPr lang="de-DE"/>
          </a:p>
        </p:txBody>
      </p:sp>
      <p:pic>
        <p:nvPicPr>
          <p:cNvPr id="77836" name="Picture 6">
            <a:extLst>
              <a:ext uri="{FF2B5EF4-FFF2-40B4-BE49-F238E27FC236}">
                <a16:creationId xmlns:a16="http://schemas.microsoft.com/office/drawing/2014/main" id="{0E16ACCB-11A2-44B9-88A9-EA5CFB7CE5F2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92075"/>
            <a:ext cx="101282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7837" name="Datumsplatzhalter 1">
            <a:extLst>
              <a:ext uri="{FF2B5EF4-FFF2-40B4-BE49-F238E27FC236}">
                <a16:creationId xmlns:a16="http://schemas.microsoft.com/office/drawing/2014/main" id="{C3D654B7-0653-4F0B-90A6-85C0D87ECF1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fld id="{30728CAE-F33D-4182-BE8E-CA8A7A8A601B}" type="datetime1">
              <a:rPr lang="de-DE" altLang="de-DE" sz="1200" smtClean="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Font typeface="Wingdings" panose="05000000000000000000" pitchFamily="2" charset="2"/>
                <a:buNone/>
              </a:pPr>
              <a:t>21.11.2021</a:t>
            </a:fld>
            <a:endParaRPr lang="de-DE" altLang="de-DE" sz="1200">
              <a:solidFill>
                <a:srgbClr val="8989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910" name="Titel 1">
            <a:extLst>
              <a:ext uri="{FF2B5EF4-FFF2-40B4-BE49-F238E27FC236}">
                <a16:creationId xmlns:a16="http://schemas.microsoft.com/office/drawing/2014/main" id="{F6D58C63-BD5A-49AF-8306-F245050F0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3975" y="263525"/>
            <a:ext cx="6135688" cy="762001"/>
          </a:xfrm>
        </p:spPr>
        <p:txBody>
          <a:bodyPr/>
          <a:lstStyle/>
          <a:p>
            <a:r>
              <a:rPr lang="de-DE" altLang="de-DE" sz="3200" b="1" dirty="0"/>
              <a:t>Was beeinflusst die Schulleistung</a:t>
            </a:r>
          </a:p>
        </p:txBody>
      </p:sp>
      <p:sp>
        <p:nvSpPr>
          <p:cNvPr id="18" name="Rectangle 13">
            <a:extLst>
              <a:ext uri="{FF2B5EF4-FFF2-40B4-BE49-F238E27FC236}">
                <a16:creationId xmlns:a16="http://schemas.microsoft.com/office/drawing/2014/main" id="{CDD9A367-47D5-47AE-A780-C847B9CB7B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6463" y="5332413"/>
            <a:ext cx="2743200" cy="914400"/>
          </a:xfrm>
          <a:prstGeom prst="rect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6038" tIns="46038" rIns="46038" bIns="46038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de-DE" sz="2000">
                <a:solidFill>
                  <a:schemeClr val="bg1"/>
                </a:solidFill>
                <a:latin typeface="Times New Roman" panose="02020603050405020304" pitchFamily="18" charset="0"/>
              </a:rPr>
              <a:t>Erkennen eigener Grenzen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de-DE" altLang="de-DE" sz="2000">
                <a:solidFill>
                  <a:schemeClr val="bg1"/>
                </a:solidFill>
                <a:latin typeface="Times New Roman" panose="02020603050405020304" pitchFamily="18" charset="0"/>
              </a:rPr>
              <a:t>Stärken/Schwächen</a:t>
            </a:r>
          </a:p>
        </p:txBody>
      </p:sp>
      <p:sp>
        <p:nvSpPr>
          <p:cNvPr id="19" name="Rectangle 13">
            <a:extLst>
              <a:ext uri="{FF2B5EF4-FFF2-40B4-BE49-F238E27FC236}">
                <a16:creationId xmlns:a16="http://schemas.microsoft.com/office/drawing/2014/main" id="{FF833C63-34B9-4D95-93FB-DCE11E6771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332413"/>
            <a:ext cx="2743200" cy="914400"/>
          </a:xfrm>
          <a:prstGeom prst="rect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6038" tIns="46038" rIns="46038" bIns="46038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de-DE" sz="2400">
                <a:solidFill>
                  <a:schemeClr val="bg1"/>
                </a:solidFill>
                <a:latin typeface="Times New Roman" panose="02020603050405020304" pitchFamily="18" charset="0"/>
              </a:rPr>
              <a:t>Wille zum Gelingen</a:t>
            </a:r>
          </a:p>
        </p:txBody>
      </p:sp>
      <p:sp>
        <p:nvSpPr>
          <p:cNvPr id="20" name="Rectangle 13">
            <a:extLst>
              <a:ext uri="{FF2B5EF4-FFF2-40B4-BE49-F238E27FC236}">
                <a16:creationId xmlns:a16="http://schemas.microsoft.com/office/drawing/2014/main" id="{912711A2-B0DF-45D8-B233-FA5AFCA153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3563" y="5332413"/>
            <a:ext cx="2763837" cy="914400"/>
          </a:xfrm>
          <a:prstGeom prst="rect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6038" tIns="46038" rIns="46038" bIns="46038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de-DE" sz="2000">
                <a:solidFill>
                  <a:schemeClr val="bg1"/>
                </a:solidFill>
                <a:latin typeface="Times New Roman" panose="02020603050405020304" pitchFamily="18" charset="0"/>
              </a:rPr>
              <a:t>Vertrauen auf/in sich selbst</a:t>
            </a:r>
          </a:p>
        </p:txBody>
      </p:sp>
      <p:sp>
        <p:nvSpPr>
          <p:cNvPr id="21" name="Line 15">
            <a:extLst>
              <a:ext uri="{FF2B5EF4-FFF2-40B4-BE49-F238E27FC236}">
                <a16:creationId xmlns:a16="http://schemas.microsoft.com/office/drawing/2014/main" id="{7E239EF6-6E6E-40F3-AB8A-A91E5358416B}"/>
              </a:ext>
            </a:extLst>
          </p:cNvPr>
          <p:cNvSpPr>
            <a:spLocks noChangeShapeType="1"/>
          </p:cNvSpPr>
          <p:nvPr/>
        </p:nvSpPr>
        <p:spPr bwMode="auto">
          <a:xfrm>
            <a:off x="5846763" y="4540250"/>
            <a:ext cx="950912" cy="7921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46038" tIns="46038" rIns="46038" bIns="46038"/>
          <a:lstStyle/>
          <a:p>
            <a:endParaRPr lang="de-DE"/>
          </a:p>
        </p:txBody>
      </p:sp>
      <p:sp>
        <p:nvSpPr>
          <p:cNvPr id="22" name="Line 15">
            <a:extLst>
              <a:ext uri="{FF2B5EF4-FFF2-40B4-BE49-F238E27FC236}">
                <a16:creationId xmlns:a16="http://schemas.microsoft.com/office/drawing/2014/main" id="{00DDB7AB-63BF-49A2-8CBC-0A292FAF0ED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390650" y="4556125"/>
            <a:ext cx="1617663" cy="76041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46038" tIns="46038" rIns="46038" bIns="46038"/>
          <a:lstStyle/>
          <a:p>
            <a:endParaRPr lang="de-DE"/>
          </a:p>
        </p:txBody>
      </p:sp>
      <p:sp>
        <p:nvSpPr>
          <p:cNvPr id="23" name="Line 15">
            <a:extLst>
              <a:ext uri="{FF2B5EF4-FFF2-40B4-BE49-F238E27FC236}">
                <a16:creationId xmlns:a16="http://schemas.microsoft.com/office/drawing/2014/main" id="{3686D038-6677-4DF8-A54A-713E4EED7D40}"/>
              </a:ext>
            </a:extLst>
          </p:cNvPr>
          <p:cNvSpPr>
            <a:spLocks noChangeShapeType="1"/>
          </p:cNvSpPr>
          <p:nvPr/>
        </p:nvSpPr>
        <p:spPr bwMode="auto">
          <a:xfrm>
            <a:off x="4475163" y="4572000"/>
            <a:ext cx="17462" cy="76041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46038" tIns="46038" rIns="46038" bIns="46038"/>
          <a:lstStyle/>
          <a:p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09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09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09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32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32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3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3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32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3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3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32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3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3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32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3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3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3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3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3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3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3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3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32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3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3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animBg="1"/>
      <p:bldP spid="53252" grpId="0" animBg="1"/>
      <p:bldP spid="53261" grpId="0" animBg="1"/>
      <p:bldP spid="80910" grpId="0"/>
      <p:bldP spid="18" grpId="0" animBg="1"/>
      <p:bldP spid="19" grpId="0" animBg="1"/>
      <p:bldP spid="2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el 1"/>
          <p:cNvSpPr>
            <a:spLocks noGrp="1"/>
          </p:cNvSpPr>
          <p:nvPr>
            <p:ph type="ctrTitle"/>
          </p:nvPr>
        </p:nvSpPr>
        <p:spPr bwMode="auto">
          <a:xfrm>
            <a:off x="2411413" y="0"/>
            <a:ext cx="6732587" cy="11969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 altLang="de-DE" sz="3200" b="1" dirty="0"/>
              <a:t>Die Eignungsprognose für den Übertritt</a:t>
            </a:r>
          </a:p>
        </p:txBody>
      </p:sp>
      <p:sp>
        <p:nvSpPr>
          <p:cNvPr id="8" name="Rechteck 7"/>
          <p:cNvSpPr>
            <a:spLocks noChangeArrowheads="1"/>
          </p:cNvSpPr>
          <p:nvPr/>
        </p:nvSpPr>
        <p:spPr bwMode="auto">
          <a:xfrm>
            <a:off x="900113" y="1844675"/>
            <a:ext cx="7488237" cy="4495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de-DE" altLang="de-DE" sz="2000" dirty="0">
                <a:latin typeface="Calibri" pitchFamily="34" charset="0"/>
              </a:rPr>
              <a:t>Für die Eignungsfeststellung gibt es </a:t>
            </a:r>
            <a:r>
              <a:rPr lang="de-DE" altLang="de-DE" sz="2000" dirty="0">
                <a:solidFill>
                  <a:srgbClr val="FF0000"/>
                </a:solidFill>
                <a:latin typeface="Calibri" pitchFamily="34" charset="0"/>
              </a:rPr>
              <a:t>kein Patentrezept</a:t>
            </a:r>
            <a:r>
              <a:rPr lang="de-DE" altLang="de-DE" sz="2000" dirty="0">
                <a:latin typeface="Calibri" pitchFamily="34" charset="0"/>
              </a:rPr>
              <a:t>, das allen Kindern gerecht werden könnte. </a:t>
            </a:r>
          </a:p>
          <a:p>
            <a:pPr eaLnBrk="1" hangingPunct="1">
              <a:lnSpc>
                <a:spcPct val="90000"/>
              </a:lnSpc>
            </a:pPr>
            <a:endParaRPr lang="de-DE" altLang="de-DE" sz="2000" dirty="0">
              <a:latin typeface="Calibri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de-DE" altLang="de-DE" sz="2000" dirty="0">
                <a:latin typeface="Calibri" pitchFamily="34" charset="0"/>
              </a:rPr>
              <a:t>Die </a:t>
            </a:r>
            <a:r>
              <a:rPr lang="de-DE" altLang="de-DE" sz="2000" dirty="0">
                <a:solidFill>
                  <a:srgbClr val="FF0000"/>
                </a:solidFill>
                <a:latin typeface="Calibri" pitchFamily="34" charset="0"/>
              </a:rPr>
              <a:t>Beurteilung durch die Klassenlehrkraft der Grundschule</a:t>
            </a:r>
            <a:r>
              <a:rPr lang="de-DE" altLang="de-DE" sz="2000" dirty="0">
                <a:latin typeface="Calibri" pitchFamily="34" charset="0"/>
              </a:rPr>
              <a:t> nach einer längeren Beobachtung (3. und 4. Jahrgangsstufe) hat eine große Aussagekraft.</a:t>
            </a:r>
          </a:p>
          <a:p>
            <a:pPr eaLnBrk="1" hangingPunct="1">
              <a:lnSpc>
                <a:spcPct val="90000"/>
              </a:lnSpc>
            </a:pPr>
            <a:r>
              <a:rPr lang="de-DE" altLang="de-DE" sz="2000" dirty="0">
                <a:latin typeface="Calibri" pitchFamily="34" charset="0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de-DE" altLang="de-DE" sz="2000" dirty="0">
                <a:latin typeface="Calibri" pitchFamily="34" charset="0"/>
              </a:rPr>
              <a:t>Im </a:t>
            </a:r>
            <a:r>
              <a:rPr lang="de-DE" altLang="de-DE" sz="2000" dirty="0" err="1">
                <a:solidFill>
                  <a:srgbClr val="FF0000"/>
                </a:solidFill>
                <a:latin typeface="Calibri" pitchFamily="34" charset="0"/>
              </a:rPr>
              <a:t>Übertrittszeugnis</a:t>
            </a:r>
            <a:r>
              <a:rPr lang="de-DE" altLang="de-DE" sz="2000" dirty="0">
                <a:latin typeface="Calibri" pitchFamily="34" charset="0"/>
              </a:rPr>
              <a:t> der 4. Jahrgangsstufe wird die Eignungs-empfehlung festgehalten. </a:t>
            </a:r>
          </a:p>
          <a:p>
            <a:pPr eaLnBrk="1" hangingPunct="1">
              <a:lnSpc>
                <a:spcPct val="90000"/>
              </a:lnSpc>
            </a:pPr>
            <a:endParaRPr lang="de-DE" altLang="de-DE" sz="2000" dirty="0">
              <a:latin typeface="Calibri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de-DE" altLang="de-DE" sz="2000" dirty="0">
                <a:latin typeface="Calibri" pitchFamily="34" charset="0"/>
              </a:rPr>
              <a:t>Eine Eignungsfeststellung kann </a:t>
            </a:r>
            <a:r>
              <a:rPr lang="de-DE" altLang="de-DE" sz="2000" dirty="0">
                <a:solidFill>
                  <a:srgbClr val="FF0000"/>
                </a:solidFill>
                <a:latin typeface="Calibri" pitchFamily="34" charset="0"/>
              </a:rPr>
              <a:t>auch</a:t>
            </a:r>
            <a:r>
              <a:rPr lang="de-DE" altLang="de-DE" sz="2000" dirty="0">
                <a:latin typeface="Calibri" pitchFamily="34" charset="0"/>
              </a:rPr>
              <a:t> durch den </a:t>
            </a:r>
            <a:r>
              <a:rPr lang="de-DE" altLang="de-DE" sz="2000" dirty="0">
                <a:solidFill>
                  <a:srgbClr val="FF0000"/>
                </a:solidFill>
                <a:latin typeface="Calibri" pitchFamily="34" charset="0"/>
              </a:rPr>
              <a:t>erfolgreich</a:t>
            </a:r>
            <a:r>
              <a:rPr lang="de-DE" altLang="de-DE" sz="2000" dirty="0">
                <a:latin typeface="Calibri" pitchFamily="34" charset="0"/>
              </a:rPr>
              <a:t> </a:t>
            </a:r>
            <a:r>
              <a:rPr lang="de-DE" altLang="de-DE" sz="2000" dirty="0">
                <a:solidFill>
                  <a:srgbClr val="FF0000"/>
                </a:solidFill>
                <a:latin typeface="Calibri" pitchFamily="34" charset="0"/>
              </a:rPr>
              <a:t>absolvierten Probeunterricht</a:t>
            </a:r>
            <a:r>
              <a:rPr lang="de-DE" altLang="de-DE" sz="2000" dirty="0">
                <a:latin typeface="Calibri" pitchFamily="34" charset="0"/>
              </a:rPr>
              <a:t> an der aufnehmenden Schulart erfolgen.</a:t>
            </a:r>
          </a:p>
          <a:p>
            <a:pPr eaLnBrk="1" hangingPunct="1">
              <a:lnSpc>
                <a:spcPct val="90000"/>
              </a:lnSpc>
            </a:pPr>
            <a:endParaRPr lang="de-DE" altLang="de-DE" sz="2000" dirty="0">
              <a:latin typeface="Calibri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de-DE" altLang="de-DE" sz="2000" dirty="0">
                <a:latin typeface="Calibri" pitchFamily="34" charset="0"/>
              </a:rPr>
              <a:t>Die </a:t>
            </a:r>
            <a:r>
              <a:rPr lang="de-DE" altLang="de-DE" sz="2000" dirty="0">
                <a:solidFill>
                  <a:srgbClr val="FB4311"/>
                </a:solidFill>
                <a:latin typeface="Calibri" pitchFamily="34" charset="0"/>
              </a:rPr>
              <a:t>Lehrkräfte</a:t>
            </a:r>
            <a:r>
              <a:rPr lang="de-DE" altLang="de-DE" sz="2000" dirty="0">
                <a:latin typeface="Calibri" pitchFamily="34" charset="0"/>
              </a:rPr>
              <a:t>, die </a:t>
            </a:r>
            <a:r>
              <a:rPr lang="de-DE" altLang="de-DE" sz="2000" dirty="0">
                <a:solidFill>
                  <a:srgbClr val="FB4311"/>
                </a:solidFill>
                <a:latin typeface="Calibri" pitchFamily="34" charset="0"/>
              </a:rPr>
              <a:t>Beratungslehrkräfte</a:t>
            </a:r>
            <a:r>
              <a:rPr lang="de-DE" altLang="de-DE" sz="2000" dirty="0">
                <a:latin typeface="Calibri" pitchFamily="34" charset="0"/>
              </a:rPr>
              <a:t>, die </a:t>
            </a:r>
            <a:r>
              <a:rPr lang="de-DE" altLang="de-DE" sz="2000" dirty="0">
                <a:solidFill>
                  <a:srgbClr val="FB4311"/>
                </a:solidFill>
                <a:latin typeface="Calibri" pitchFamily="34" charset="0"/>
              </a:rPr>
              <a:t>Schulpsycholog/-innen</a:t>
            </a:r>
            <a:r>
              <a:rPr lang="de-DE" altLang="de-DE" sz="2000" dirty="0">
                <a:latin typeface="Calibri" pitchFamily="34" charset="0"/>
              </a:rPr>
              <a:t> und die Mitarbeiter der Staatlichen </a:t>
            </a:r>
            <a:r>
              <a:rPr lang="de-DE" altLang="de-DE" sz="2000" dirty="0">
                <a:solidFill>
                  <a:srgbClr val="FF0000"/>
                </a:solidFill>
                <a:latin typeface="Calibri" pitchFamily="34" charset="0"/>
              </a:rPr>
              <a:t>Schulberatungsstellen beraten und unterstützen Sie in Zweifelsfällen</a:t>
            </a:r>
            <a:r>
              <a:rPr lang="de-DE" altLang="de-DE" sz="2000" dirty="0">
                <a:latin typeface="Calibri" pitchFamily="34" charset="0"/>
              </a:rPr>
              <a:t>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991174" y="1247112"/>
            <a:ext cx="7771476" cy="5357323"/>
          </a:xfrm>
        </p:spPr>
        <p:txBody>
          <a:bodyPr lIns="96744" tIns="48372" rIns="96744" bIns="48372"/>
          <a:lstStyle/>
          <a:p>
            <a:pPr marL="0" indent="0" eaLnBrk="1" hangingPunct="1">
              <a:lnSpc>
                <a:spcPct val="80000"/>
              </a:lnSpc>
              <a:buClr>
                <a:srgbClr val="3333CC"/>
              </a:buClr>
              <a:buNone/>
              <a:defRPr/>
            </a:pPr>
            <a:endParaRPr lang="de-DE" sz="1900" dirty="0"/>
          </a:p>
          <a:p>
            <a:pPr eaLnBrk="1" hangingPunct="1">
              <a:lnSpc>
                <a:spcPct val="150000"/>
              </a:lnSpc>
              <a:buClr>
                <a:srgbClr val="808080"/>
              </a:buClr>
              <a:buFont typeface="Wingdings" pitchFamily="2" charset="2"/>
              <a:buChar char="Ø"/>
              <a:defRPr/>
            </a:pPr>
            <a:r>
              <a:rPr lang="de-DE" sz="2100" dirty="0"/>
              <a:t>wissbegierig sein und Freude am Entdecken haben,</a:t>
            </a:r>
          </a:p>
          <a:p>
            <a:pPr eaLnBrk="1" hangingPunct="1">
              <a:lnSpc>
                <a:spcPct val="150000"/>
              </a:lnSpc>
              <a:buClr>
                <a:srgbClr val="808080"/>
              </a:buClr>
              <a:buFont typeface="Wingdings" pitchFamily="2" charset="2"/>
              <a:buChar char="Ø"/>
              <a:defRPr/>
            </a:pPr>
            <a:r>
              <a:rPr lang="de-DE" sz="2100" dirty="0"/>
              <a:t>sich gut konzentrieren und lange bei einer Sache bleiben können,</a:t>
            </a:r>
          </a:p>
          <a:p>
            <a:pPr eaLnBrk="1" hangingPunct="1">
              <a:lnSpc>
                <a:spcPct val="150000"/>
              </a:lnSpc>
              <a:buClr>
                <a:srgbClr val="808080"/>
              </a:buClr>
              <a:buFont typeface="Wingdings" pitchFamily="2" charset="2"/>
              <a:buChar char="Ø"/>
              <a:defRPr/>
            </a:pPr>
            <a:r>
              <a:rPr lang="de-DE" sz="2100" dirty="0"/>
              <a:t>sprachgewandt sein und gern verzwickte Aufgaben lösen,</a:t>
            </a:r>
          </a:p>
          <a:p>
            <a:pPr eaLnBrk="1" hangingPunct="1">
              <a:lnSpc>
                <a:spcPct val="150000"/>
              </a:lnSpc>
              <a:buClr>
                <a:srgbClr val="808080"/>
              </a:buClr>
              <a:buFont typeface="Wingdings" pitchFamily="2" charset="2"/>
              <a:buChar char="Ø"/>
              <a:defRPr/>
            </a:pPr>
            <a:r>
              <a:rPr lang="de-DE" sz="2100" dirty="0"/>
              <a:t>gutes Lern- und Arbeitsverhalten zeigen,</a:t>
            </a:r>
          </a:p>
          <a:p>
            <a:pPr eaLnBrk="1" hangingPunct="1">
              <a:lnSpc>
                <a:spcPct val="150000"/>
              </a:lnSpc>
              <a:buClr>
                <a:srgbClr val="808080"/>
              </a:buClr>
              <a:buFont typeface="Wingdings" pitchFamily="2" charset="2"/>
              <a:buChar char="Ø"/>
              <a:defRPr/>
            </a:pPr>
            <a:r>
              <a:rPr lang="de-DE" sz="2100" dirty="0"/>
              <a:t>eifrig, rasch und effizient lernen, großer Aufwand für </a:t>
            </a:r>
            <a:r>
              <a:rPr lang="de-DE" sz="2100"/>
              <a:t>gute Noten</a:t>
            </a:r>
            <a:endParaRPr lang="de-DE" sz="2100" dirty="0"/>
          </a:p>
          <a:p>
            <a:pPr eaLnBrk="1" hangingPunct="1">
              <a:lnSpc>
                <a:spcPct val="150000"/>
              </a:lnSpc>
              <a:buClr>
                <a:srgbClr val="808080"/>
              </a:buClr>
              <a:buFont typeface="Wingdings" pitchFamily="2" charset="2"/>
              <a:buChar char="Ø"/>
              <a:defRPr/>
            </a:pPr>
            <a:r>
              <a:rPr lang="de-DE" sz="2100" dirty="0"/>
              <a:t>möglichst selbstständig lernen,</a:t>
            </a:r>
          </a:p>
          <a:p>
            <a:pPr eaLnBrk="1" hangingPunct="1">
              <a:lnSpc>
                <a:spcPct val="150000"/>
              </a:lnSpc>
              <a:buClr>
                <a:srgbClr val="808080"/>
              </a:buClr>
              <a:buFont typeface="Wingdings" pitchFamily="2" charset="2"/>
              <a:buChar char="Ø"/>
              <a:defRPr/>
            </a:pPr>
            <a:r>
              <a:rPr lang="de-DE" sz="2100" dirty="0"/>
              <a:t>gut organisiert sein und auch mit Misserfolg umgehen können.</a:t>
            </a:r>
          </a:p>
          <a:p>
            <a:pPr eaLnBrk="1" hangingPunct="1">
              <a:lnSpc>
                <a:spcPct val="150000"/>
              </a:lnSpc>
              <a:buClr>
                <a:srgbClr val="808080"/>
              </a:buClr>
              <a:buFont typeface="Wingdings" pitchFamily="2" charset="2"/>
              <a:buChar char="Ø"/>
              <a:defRPr/>
            </a:pPr>
            <a:r>
              <a:rPr lang="de-DE" altLang="de-DE" sz="2000" dirty="0"/>
              <a:t>braucht es regelmäßig Nachhilfe?</a:t>
            </a:r>
          </a:p>
          <a:p>
            <a:pPr eaLnBrk="1" hangingPunct="1">
              <a:lnSpc>
                <a:spcPct val="150000"/>
              </a:lnSpc>
              <a:buClr>
                <a:srgbClr val="808080"/>
              </a:buClr>
              <a:buFont typeface="Wingdings" pitchFamily="2" charset="2"/>
              <a:buChar char="Ø"/>
              <a:defRPr/>
            </a:pPr>
            <a:r>
              <a:rPr lang="de-DE" altLang="de-DE" sz="2000" dirty="0"/>
              <a:t>blieb dem Kind noch genügend Freizeit für Sport, Musik...?</a:t>
            </a:r>
          </a:p>
          <a:p>
            <a:pPr eaLnBrk="1" hangingPunct="1">
              <a:lnSpc>
                <a:spcPct val="150000"/>
              </a:lnSpc>
              <a:buClr>
                <a:srgbClr val="808080"/>
              </a:buClr>
              <a:buFont typeface="Wingdings" pitchFamily="2" charset="2"/>
              <a:buChar char="Ø"/>
              <a:defRPr/>
            </a:pPr>
            <a:endParaRPr lang="de-DE" sz="2100" dirty="0"/>
          </a:p>
          <a:p>
            <a:pPr lvl="1">
              <a:buFont typeface="Wingdings" pitchFamily="2" charset="2"/>
              <a:buChar char="Ø"/>
              <a:defRPr/>
            </a:pPr>
            <a:endParaRPr lang="de-DE" sz="2100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AD8D76BD-41BE-4629-ACE4-09CBFF327733}"/>
              </a:ext>
            </a:extLst>
          </p:cNvPr>
          <p:cNvSpPr/>
          <p:nvPr/>
        </p:nvSpPr>
        <p:spPr>
          <a:xfrm>
            <a:off x="2627784" y="116633"/>
            <a:ext cx="5688632" cy="1298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 eaLnBrk="1" hangingPunct="1">
              <a:lnSpc>
                <a:spcPct val="80000"/>
              </a:lnSpc>
              <a:buClr>
                <a:srgbClr val="3333CC"/>
              </a:buClr>
              <a:buNone/>
              <a:defRPr/>
            </a:pPr>
            <a:r>
              <a:rPr lang="de-DE" sz="2400" dirty="0">
                <a:latin typeface="+mn-lt"/>
              </a:rPr>
              <a:t>Das Gymnasium ist der </a:t>
            </a:r>
            <a:r>
              <a:rPr lang="de-DE" sz="2400" b="1" dirty="0">
                <a:latin typeface="+mn-lt"/>
              </a:rPr>
              <a:t>direkte Weg zum Abitur</a:t>
            </a:r>
            <a:r>
              <a:rPr lang="de-DE" sz="2400" dirty="0">
                <a:latin typeface="+mn-lt"/>
              </a:rPr>
              <a:t>.</a:t>
            </a:r>
          </a:p>
          <a:p>
            <a:pPr marL="0" indent="0" algn="ctr" eaLnBrk="1" hangingPunct="1">
              <a:lnSpc>
                <a:spcPct val="80000"/>
              </a:lnSpc>
              <a:buNone/>
              <a:defRPr/>
            </a:pPr>
            <a:r>
              <a:rPr lang="de-DE" sz="3200" b="1" dirty="0">
                <a:latin typeface="+mn-lt"/>
              </a:rPr>
              <a:t>Wer ihn gehen will, sollte:</a:t>
            </a:r>
          </a:p>
          <a:p>
            <a:pPr marL="0" indent="0" eaLnBrk="1" hangingPunct="1">
              <a:lnSpc>
                <a:spcPct val="80000"/>
              </a:lnSpc>
              <a:buClr>
                <a:srgbClr val="3333CC"/>
              </a:buClr>
              <a:buNone/>
              <a:defRPr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84550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Gerade Verbindung 2">
            <a:extLst>
              <a:ext uri="{FF2B5EF4-FFF2-40B4-BE49-F238E27FC236}">
                <a16:creationId xmlns:a16="http://schemas.microsoft.com/office/drawing/2014/main" id="{9C22D98F-EE9A-4BEE-A0E4-C66250F86AC3}"/>
              </a:ext>
            </a:extLst>
          </p:cNvPr>
          <p:cNvCxnSpPr/>
          <p:nvPr/>
        </p:nvCxnSpPr>
        <p:spPr>
          <a:xfrm flipV="1">
            <a:off x="531813" y="1201738"/>
            <a:ext cx="8356600" cy="11112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2">
            <a:extLst>
              <a:ext uri="{FF2B5EF4-FFF2-40B4-BE49-F238E27FC236}">
                <a16:creationId xmlns:a16="http://schemas.microsoft.com/office/drawing/2014/main" id="{C37B62F7-3FCE-4887-AA30-70FAEEFEBD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55776" y="44624"/>
            <a:ext cx="6408712" cy="1009476"/>
          </a:xfrm>
        </p:spPr>
        <p:txBody>
          <a:bodyPr/>
          <a:lstStyle/>
          <a:p>
            <a:pPr eaLnBrk="1" hangingPunct="1">
              <a:defRPr/>
            </a:pPr>
            <a:r>
              <a:rPr lang="de-DE" altLang="de-DE" sz="3200" b="1" dirty="0">
                <a:latin typeface="+mn-lt"/>
                <a:ea typeface="+mj-ea"/>
                <a:cs typeface="+mj-cs"/>
              </a:rPr>
              <a:t>Termine – Infoabende</a:t>
            </a:r>
            <a:br>
              <a:rPr lang="de-DE" altLang="de-DE" sz="3200" b="1" dirty="0">
                <a:latin typeface="+mn-lt"/>
                <a:ea typeface="+mj-ea"/>
                <a:cs typeface="+mj-cs"/>
              </a:rPr>
            </a:br>
            <a:r>
              <a:rPr lang="de-DE" altLang="de-DE" sz="3200" b="1" dirty="0">
                <a:latin typeface="+mn-lt"/>
                <a:ea typeface="+mj-ea"/>
                <a:cs typeface="+mj-cs"/>
              </a:rPr>
              <a:t>Februar/März 22 (Siehe Zeitung)</a:t>
            </a:r>
          </a:p>
        </p:txBody>
      </p:sp>
      <p:graphicFrame>
        <p:nvGraphicFramePr>
          <p:cNvPr id="5" name="Group 84">
            <a:extLst>
              <a:ext uri="{FF2B5EF4-FFF2-40B4-BE49-F238E27FC236}">
                <a16:creationId xmlns:a16="http://schemas.microsoft.com/office/drawing/2014/main" id="{5140CAFF-1398-40E6-A07D-6607E08B5F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32282"/>
              </p:ext>
            </p:extLst>
          </p:nvPr>
        </p:nvGraphicFramePr>
        <p:xfrm>
          <a:off x="107504" y="1212850"/>
          <a:ext cx="8920609" cy="5249650"/>
        </p:xfrm>
        <a:graphic>
          <a:graphicData uri="http://schemas.openxmlformats.org/drawingml/2006/table">
            <a:tbl>
              <a:tblPr/>
              <a:tblGrid>
                <a:gridCol w="36724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059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422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138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-104" charset="0"/>
                          <a:ea typeface="ＭＳ Ｐゴシック" pitchFamily="-10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-104" charset="0"/>
                          <a:ea typeface="ＭＳ Ｐゴシック" pitchFamily="-10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-104" charset="0"/>
                          <a:ea typeface="ＭＳ Ｐゴシック" pitchFamily="-10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-104" charset="0"/>
                          <a:ea typeface="ＭＳ Ｐゴシック" pitchFamily="-10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-104" charset="0"/>
                          <a:ea typeface="ＭＳ Ｐゴシック" pitchFamily="-10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-104" charset="0"/>
                          <a:ea typeface="ＭＳ Ｐゴシック" pitchFamily="-10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-104" charset="0"/>
                          <a:ea typeface="ＭＳ Ｐゴシック" pitchFamily="-10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-104" charset="0"/>
                          <a:ea typeface="ＭＳ Ｐゴシック" pitchFamily="-10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-104" charset="0"/>
                          <a:ea typeface="ＭＳ Ｐゴシック" pitchFamily="-10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Schule: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Anmeldung:     9.-13.05.2022</a:t>
                      </a:r>
                      <a:endParaRPr kumimoji="0" lang="de-DE" altLang="de-DE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08" marR="91408" marT="45673" marB="456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-104" charset="0"/>
                          <a:ea typeface="ＭＳ Ｐゴシック" pitchFamily="-10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-104" charset="0"/>
                          <a:ea typeface="ＭＳ Ｐゴシック" pitchFamily="-10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-104" charset="0"/>
                          <a:ea typeface="ＭＳ Ｐゴシック" pitchFamily="-10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-104" charset="0"/>
                          <a:ea typeface="ＭＳ Ｐゴシック" pitchFamily="-10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-104" charset="0"/>
                          <a:ea typeface="ＭＳ Ｐゴシック" pitchFamily="-10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-104" charset="0"/>
                          <a:ea typeface="ＭＳ Ｐゴシック" pitchFamily="-10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-104" charset="0"/>
                          <a:ea typeface="ＭＳ Ｐゴシック" pitchFamily="-10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-104" charset="0"/>
                          <a:ea typeface="ＭＳ Ｐゴシック" pitchFamily="-10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-104" charset="0"/>
                          <a:ea typeface="ＭＳ Ｐゴシック" pitchFamily="-10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Unterschiede</a:t>
                      </a:r>
                      <a:endParaRPr kumimoji="0" lang="de-DE" altLang="de-DE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08" marR="91408" marT="45673" marB="456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-104" charset="0"/>
                          <a:ea typeface="ＭＳ Ｐゴシック" pitchFamily="-10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-104" charset="0"/>
                          <a:ea typeface="ＭＳ Ｐゴシック" pitchFamily="-10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-104" charset="0"/>
                          <a:ea typeface="ＭＳ Ｐゴシック" pitchFamily="-10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-104" charset="0"/>
                          <a:ea typeface="ＭＳ Ｐゴシック" pitchFamily="-10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-104" charset="0"/>
                          <a:ea typeface="ＭＳ Ｐゴシック" pitchFamily="-10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-104" charset="0"/>
                          <a:ea typeface="ＭＳ Ｐゴシック" pitchFamily="-10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-104" charset="0"/>
                          <a:ea typeface="ＭＳ Ｐゴシック" pitchFamily="-10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-104" charset="0"/>
                          <a:ea typeface="ＭＳ Ｐゴシック" pitchFamily="-10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-104" charset="0"/>
                          <a:ea typeface="ＭＳ Ｐゴシック" pitchFamily="-10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Tag der Offenen Tür/ Infoabend</a:t>
                      </a:r>
                      <a:endParaRPr kumimoji="0" lang="de-DE" altLang="de-DE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08" marR="91408" marT="45673" marB="456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829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GSH Hollfeld mit der Orientierungsstufe 5/6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Einführungsklasse 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Mittelschule 7-9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Realschule 7-10</a:t>
                      </a:r>
                      <a:endParaRPr kumimoji="0" lang="de-DE" alt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Gymnasium</a:t>
                      </a:r>
                      <a:r>
                        <a:rPr kumimoji="0" lang="de-DE" alt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kumimoji="0" lang="de-DE" alt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7-13</a:t>
                      </a:r>
                      <a:r>
                        <a:rPr kumimoji="0" lang="de-DE" alt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</a:t>
                      </a:r>
                    </a:p>
                  </a:txBody>
                  <a:tcPr marL="91408" marR="91408" marT="45673" marB="456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Haushalt und Ernährung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Naturwissenschaftlich-technologisch/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sprachlich</a:t>
                      </a:r>
                      <a:r>
                        <a:rPr kumimoji="0" lang="de-DE" alt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   </a:t>
                      </a:r>
                      <a:endParaRPr kumimoji="0" lang="de-DE" alt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1408" marR="91408" marT="45673" marB="456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19.03.22 von 10-13 Uhr</a:t>
                      </a:r>
                    </a:p>
                  </a:txBody>
                  <a:tcPr marL="91408" marR="91408" marT="45673" marB="456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845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-104" charset="0"/>
                          <a:ea typeface="ＭＳ Ｐゴシック" pitchFamily="-10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-104" charset="0"/>
                          <a:ea typeface="ＭＳ Ｐゴシック" pitchFamily="-10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-104" charset="0"/>
                          <a:ea typeface="ＭＳ Ｐゴシック" pitchFamily="-10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-104" charset="0"/>
                          <a:ea typeface="ＭＳ Ｐゴシック" pitchFamily="-10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-104" charset="0"/>
                          <a:ea typeface="ＭＳ Ｐゴシック" pitchFamily="-10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-104" charset="0"/>
                          <a:ea typeface="ＭＳ Ｐゴシック" pitchFamily="-10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-104" charset="0"/>
                          <a:ea typeface="ＭＳ Ｐゴシック" pitchFamily="-10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-104" charset="0"/>
                          <a:ea typeface="ＭＳ Ｐゴシック" pitchFamily="-10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-104" charset="0"/>
                          <a:ea typeface="ＭＳ Ｐゴシック" pitchFamily="-10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Gymnasium Ebermannstadt</a:t>
                      </a:r>
                    </a:p>
                  </a:txBody>
                  <a:tcPr marL="91408" marR="91408" marT="45673" marB="456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-104" charset="0"/>
                          <a:ea typeface="ＭＳ Ｐゴシック" pitchFamily="-10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-104" charset="0"/>
                          <a:ea typeface="ＭＳ Ｐゴシック" pitchFamily="-10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-104" charset="0"/>
                          <a:ea typeface="ＭＳ Ｐゴシック" pitchFamily="-10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-104" charset="0"/>
                          <a:ea typeface="ＭＳ Ｐゴシック" pitchFamily="-10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-104" charset="0"/>
                          <a:ea typeface="ＭＳ Ｐゴシック" pitchFamily="-10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-104" charset="0"/>
                          <a:ea typeface="ＭＳ Ｐゴシック" pitchFamily="-10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-104" charset="0"/>
                          <a:ea typeface="ＭＳ Ｐゴシック" pitchFamily="-10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-104" charset="0"/>
                          <a:ea typeface="ＭＳ Ｐゴシック" pitchFamily="-10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-104" charset="0"/>
                          <a:ea typeface="ＭＳ Ｐゴシック" pitchFamily="-10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NTG/sozialwissenschaftlich</a:t>
                      </a:r>
                      <a:endParaRPr kumimoji="0" lang="de-DE" alt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1408" marR="91408" marT="45673" marB="456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-104" charset="0"/>
                          <a:ea typeface="ＭＳ Ｐゴシック" pitchFamily="-10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-104" charset="0"/>
                          <a:ea typeface="ＭＳ Ｐゴシック" pitchFamily="-10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-104" charset="0"/>
                          <a:ea typeface="ＭＳ Ｐゴシック" pitchFamily="-10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-104" charset="0"/>
                          <a:ea typeface="ＭＳ Ｐゴシック" pitchFamily="-10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-104" charset="0"/>
                          <a:ea typeface="ＭＳ Ｐゴシック" pitchFamily="-10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-104" charset="0"/>
                          <a:ea typeface="ＭＳ Ｐゴシック" pitchFamily="-10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-104" charset="0"/>
                          <a:ea typeface="ＭＳ Ｐゴシック" pitchFamily="-10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-104" charset="0"/>
                          <a:ea typeface="ＭＳ Ｐゴシック" pitchFamily="-10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-104" charset="0"/>
                          <a:ea typeface="ＭＳ Ｐゴシック" pitchFamily="-10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19.03.22 von 10- 13 Uhr</a:t>
                      </a:r>
                    </a:p>
                  </a:txBody>
                  <a:tcPr marL="91408" marR="91408" marT="45673" marB="456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589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-104" charset="0"/>
                          <a:ea typeface="ＭＳ Ｐゴシック" pitchFamily="-10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-104" charset="0"/>
                          <a:ea typeface="ＭＳ Ｐゴシック" pitchFamily="-10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-104" charset="0"/>
                          <a:ea typeface="ＭＳ Ｐゴシック" pitchFamily="-10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-104" charset="0"/>
                          <a:ea typeface="ＭＳ Ｐゴシック" pitchFamily="-10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-104" charset="0"/>
                          <a:ea typeface="ＭＳ Ｐゴシック" pitchFamily="-10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-104" charset="0"/>
                          <a:ea typeface="ＭＳ Ｐゴシック" pitchFamily="-10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-104" charset="0"/>
                          <a:ea typeface="ＭＳ Ｐゴシック" pitchFamily="-10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-104" charset="0"/>
                          <a:ea typeface="ＭＳ Ｐゴシック" pitchFamily="-10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-104" charset="0"/>
                          <a:ea typeface="ＭＳ Ｐゴシック" pitchFamily="-10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RS Ebermannstadt</a:t>
                      </a:r>
                    </a:p>
                  </a:txBody>
                  <a:tcPr marL="91408" marR="91408" marT="45673" marB="456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-104" charset="0"/>
                          <a:ea typeface="ＭＳ Ｐゴシック" pitchFamily="-10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-104" charset="0"/>
                          <a:ea typeface="ＭＳ Ｐゴシック" pitchFamily="-10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-104" charset="0"/>
                          <a:ea typeface="ＭＳ Ｐゴシック" pitchFamily="-10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-104" charset="0"/>
                          <a:ea typeface="ＭＳ Ｐゴシック" pitchFamily="-10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-104" charset="0"/>
                          <a:ea typeface="ＭＳ Ｐゴシック" pitchFamily="-10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-104" charset="0"/>
                          <a:ea typeface="ＭＳ Ｐゴシック" pitchFamily="-10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-104" charset="0"/>
                          <a:ea typeface="ＭＳ Ｐゴシック" pitchFamily="-10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-104" charset="0"/>
                          <a:ea typeface="ＭＳ Ｐゴシック" pitchFamily="-10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-104" charset="0"/>
                          <a:ea typeface="ＭＳ Ｐゴシック" pitchFamily="-10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IIIb</a:t>
                      </a:r>
                      <a:r>
                        <a:rPr kumimoji="0" lang="de-DE" alt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Gestaltend und Kreativ/Kunst</a:t>
                      </a:r>
                      <a:r>
                        <a:rPr kumimoji="0" lang="de-DE" alt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91408" marR="91408" marT="45673" marB="456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-104" charset="0"/>
                          <a:ea typeface="ＭＳ Ｐゴシック" pitchFamily="-10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-104" charset="0"/>
                          <a:ea typeface="ＭＳ Ｐゴシック" pitchFamily="-10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-104" charset="0"/>
                          <a:ea typeface="ＭＳ Ｐゴシック" pitchFamily="-10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-104" charset="0"/>
                          <a:ea typeface="ＭＳ Ｐゴシック" pitchFamily="-10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-104" charset="0"/>
                          <a:ea typeface="ＭＳ Ｐゴシック" pitchFamily="-10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-104" charset="0"/>
                          <a:ea typeface="ＭＳ Ｐゴシック" pitchFamily="-10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-104" charset="0"/>
                          <a:ea typeface="ＭＳ Ｐゴシック" pitchFamily="-10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-104" charset="0"/>
                          <a:ea typeface="ＭＳ Ｐゴシック" pitchFamily="-10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-104" charset="0"/>
                          <a:ea typeface="ＭＳ Ｐゴシック" pitchFamily="-104" charset="-128"/>
                        </a:defRPr>
                      </a:lvl9pPr>
                    </a:lstStyle>
                    <a:p>
                      <a:endParaRPr lang="de-DE" sz="14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1408" marR="91408" marT="45673" marB="456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281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-104" charset="0"/>
                          <a:ea typeface="ＭＳ Ｐゴシック" pitchFamily="-10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-104" charset="0"/>
                          <a:ea typeface="ＭＳ Ｐゴシック" pitchFamily="-10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-104" charset="0"/>
                          <a:ea typeface="ＭＳ Ｐゴシック" pitchFamily="-10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-104" charset="0"/>
                          <a:ea typeface="ＭＳ Ｐゴシック" pitchFamily="-10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-104" charset="0"/>
                          <a:ea typeface="ＭＳ Ｐゴシック" pitchFamily="-10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-104" charset="0"/>
                          <a:ea typeface="ＭＳ Ｐゴシック" pitchFamily="-10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-104" charset="0"/>
                          <a:ea typeface="ＭＳ Ｐゴシック" pitchFamily="-10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-104" charset="0"/>
                          <a:ea typeface="ＭＳ Ｐゴシック" pitchFamily="-10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-104" charset="0"/>
                          <a:ea typeface="ＭＳ Ｐゴシック" pitchFamily="-10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Wirtschaftsschule BT</a:t>
                      </a:r>
                    </a:p>
                  </a:txBody>
                  <a:tcPr marL="91408" marR="91408" marT="45673" marB="456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-104" charset="0"/>
                          <a:ea typeface="ＭＳ Ｐゴシック" pitchFamily="-10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-104" charset="0"/>
                          <a:ea typeface="ＭＳ Ｐゴシック" pitchFamily="-10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-104" charset="0"/>
                          <a:ea typeface="ＭＳ Ｐゴシック" pitchFamily="-10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-104" charset="0"/>
                          <a:ea typeface="ＭＳ Ｐゴシック" pitchFamily="-10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-104" charset="0"/>
                          <a:ea typeface="ＭＳ Ｐゴシック" pitchFamily="-10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-104" charset="0"/>
                          <a:ea typeface="ＭＳ Ｐゴシック" pitchFamily="-10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-104" charset="0"/>
                          <a:ea typeface="ＭＳ Ｐゴシック" pitchFamily="-10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-104" charset="0"/>
                          <a:ea typeface="ＭＳ Ｐゴシック" pitchFamily="-10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-104" charset="0"/>
                          <a:ea typeface="ＭＳ Ｐゴシック" pitchFamily="-10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DE" sz="14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Vierstufige Form(6/7-10), Zweistufige</a:t>
                      </a:r>
                    </a:p>
                  </a:txBody>
                  <a:tcPr marL="91408" marR="91408" marT="45673" marB="456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-104" charset="0"/>
                          <a:ea typeface="ＭＳ Ｐゴシック" pitchFamily="-10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-104" charset="0"/>
                          <a:ea typeface="ＭＳ Ｐゴシック" pitchFamily="-10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-104" charset="0"/>
                          <a:ea typeface="ＭＳ Ｐゴシック" pitchFamily="-10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-104" charset="0"/>
                          <a:ea typeface="ＭＳ Ｐゴシック" pitchFamily="-10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-104" charset="0"/>
                          <a:ea typeface="ＭＳ Ｐゴシック" pitchFamily="-10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-104" charset="0"/>
                          <a:ea typeface="ＭＳ Ｐゴシック" pitchFamily="-10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-104" charset="0"/>
                          <a:ea typeface="ＭＳ Ｐゴシック" pitchFamily="-10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-104" charset="0"/>
                          <a:ea typeface="ＭＳ Ｐゴシック" pitchFamily="-10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-104" charset="0"/>
                          <a:ea typeface="ＭＳ Ｐゴシック" pitchFamily="-10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2.04.22</a:t>
                      </a:r>
                    </a:p>
                  </a:txBody>
                  <a:tcPr marL="91408" marR="91408" marT="45673" marB="456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897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Realschulen BT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R1 Alexander von </a:t>
                      </a:r>
                      <a:r>
                        <a:rPr kumimoji="0" lang="de-DE" altLang="de-DE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Humbold</a:t>
                      </a:r>
                      <a:r>
                        <a:rPr kumimoji="0" lang="de-DE" alt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2 Johannes-Kepler </a:t>
                      </a:r>
                    </a:p>
                  </a:txBody>
                  <a:tcPr marL="91408" marR="91408" marT="45673" marB="456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IIIb</a:t>
                      </a:r>
                      <a:r>
                        <a:rPr kumimoji="0" lang="de-DE" alt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Haushalt und Ernährung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IIIb</a:t>
                      </a:r>
                      <a:r>
                        <a:rPr kumimoji="0" lang="de-DE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de-DE" alt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Gestaltend und Kreativ/Kunst</a:t>
                      </a:r>
                      <a:endParaRPr lang="de-DE" sz="14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1408" marR="91408" marT="45673" marB="456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1408" marR="91408" marT="45673" marB="456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2461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Gymnasien BT </a:t>
                      </a:r>
                      <a:r>
                        <a:rPr kumimoji="0" lang="de-DE" alt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kumimoji="0" lang="de-DE" alt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kumimoji="0" lang="de-DE" alt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GCE,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WWG</a:t>
                      </a:r>
                      <a:r>
                        <a:rPr kumimoji="0" lang="de-DE" alt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kumimoji="0" lang="de-DE" alt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MWG</a:t>
                      </a:r>
                      <a:r>
                        <a:rPr kumimoji="0" lang="de-DE" alt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,GMG,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C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RWG,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08" marR="91408" marT="45673" marB="456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DE" sz="140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Sprachl</a:t>
                      </a:r>
                      <a:r>
                        <a:rPr lang="de-DE" sz="14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.,</a:t>
                      </a:r>
                      <a:r>
                        <a:rPr lang="de-DE" sz="1400" kern="1200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humanistisch, </a:t>
                      </a:r>
                      <a:r>
                        <a:rPr lang="de-DE" sz="14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NTG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DE" sz="1400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Wirtschaftswissenschaftlich.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DE" sz="1400" kern="1200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Musisches u. Hochbegabung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DE" sz="1400" kern="1200" dirty="0">
                          <a:solidFill>
                            <a:srgbClr val="CC00FF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sozialwissenschaftliches</a:t>
                      </a:r>
                    </a:p>
                  </a:txBody>
                  <a:tcPr marL="91408" marR="91408" marT="45673" marB="456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C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13.03.2022/RWG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26.03.2022/MWG</a:t>
                      </a:r>
                      <a:endParaRPr kumimoji="0" lang="de-DE" alt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1408" marR="91408" marT="45673" marB="456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70338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feld 3"/>
          <p:cNvSpPr txBox="1">
            <a:spLocks noChangeArrowheads="1"/>
          </p:cNvSpPr>
          <p:nvPr/>
        </p:nvSpPr>
        <p:spPr bwMode="auto">
          <a:xfrm>
            <a:off x="1500188" y="6211888"/>
            <a:ext cx="71437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de-DE" sz="1400" u="sng">
              <a:latin typeface="Calibri" pitchFamily="34" charset="0"/>
              <a:ea typeface="Futura"/>
              <a:cs typeface="Futura"/>
            </a:endParaRPr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857250" y="2928938"/>
            <a:ext cx="3143250" cy="57626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de-DE" sz="3600" b="1" dirty="0">
                <a:latin typeface="+mj-lt"/>
                <a:ea typeface="+mj-ea"/>
                <a:cs typeface="+mj-cs"/>
              </a:rPr>
              <a:t>FOS</a:t>
            </a:r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4584548" y="2962330"/>
            <a:ext cx="3143250" cy="576262"/>
          </a:xfrm>
          <a:prstGeom prst="roundRect">
            <a:avLst/>
          </a:prstGeom>
          <a:solidFill>
            <a:schemeClr val="bg2">
              <a:lumMod val="50000"/>
            </a:schemeClr>
          </a:solidFill>
          <a:ln w="28575">
            <a:solidFill>
              <a:schemeClr val="tx1"/>
            </a:solidFill>
          </a:ln>
        </p:spPr>
        <p:txBody>
          <a:bodyPr anchor="ctr">
            <a:normAutofit fontScale="825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de-DE" sz="4000" b="1" dirty="0">
                <a:latin typeface="+mj-lt"/>
                <a:ea typeface="+mj-ea"/>
                <a:cs typeface="+mj-cs"/>
              </a:rPr>
              <a:t>BOS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857250" y="1285875"/>
            <a:ext cx="6429375" cy="40005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prstDash val="lgDash"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2000" dirty="0">
                <a:latin typeface="Arial" charset="0"/>
              </a:rPr>
              <a:t>Abitur (allgemein) oder Fachgebundene Hochschulreife</a:t>
            </a:r>
          </a:p>
        </p:txBody>
      </p:sp>
      <p:sp>
        <p:nvSpPr>
          <p:cNvPr id="21511" name="Textfeld 7"/>
          <p:cNvSpPr txBox="1">
            <a:spLocks noChangeArrowheads="1"/>
          </p:cNvSpPr>
          <p:nvPr/>
        </p:nvSpPr>
        <p:spPr bwMode="auto">
          <a:xfrm>
            <a:off x="7358063" y="1285875"/>
            <a:ext cx="1571625" cy="40005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de-DE" altLang="de-DE" sz="2000" dirty="0"/>
              <a:t>Universität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857250" y="2428875"/>
            <a:ext cx="6429375" cy="40005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prstDash val="lgDash"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2000" dirty="0">
                <a:latin typeface="Arial" charset="0"/>
              </a:rPr>
              <a:t>Fachabitur (allgemein) bzw. allg. Fachhochschulreife</a:t>
            </a:r>
          </a:p>
        </p:txBody>
      </p:sp>
      <p:sp>
        <p:nvSpPr>
          <p:cNvPr id="21513" name="Textfeld 9"/>
          <p:cNvSpPr txBox="1">
            <a:spLocks noChangeArrowheads="1"/>
          </p:cNvSpPr>
          <p:nvPr/>
        </p:nvSpPr>
        <p:spPr bwMode="auto">
          <a:xfrm>
            <a:off x="7358063" y="2428875"/>
            <a:ext cx="1571625" cy="40005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de-DE" altLang="de-DE" sz="2000" dirty="0"/>
              <a:t>Hochschule</a:t>
            </a:r>
          </a:p>
        </p:txBody>
      </p:sp>
      <p:sp>
        <p:nvSpPr>
          <p:cNvPr id="21514" name="Textfeld 10"/>
          <p:cNvSpPr txBox="1">
            <a:spLocks/>
          </p:cNvSpPr>
          <p:nvPr/>
        </p:nvSpPr>
        <p:spPr bwMode="auto">
          <a:xfrm>
            <a:off x="0" y="1785938"/>
            <a:ext cx="684213" cy="57626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de-DE" altLang="de-DE" dirty="0" err="1"/>
              <a:t>Jgst</a:t>
            </a:r>
            <a:r>
              <a:rPr lang="de-DE" altLang="de-DE" dirty="0"/>
              <a:t>.</a:t>
            </a:r>
          </a:p>
          <a:p>
            <a:pPr algn="ctr" eaLnBrk="1" hangingPunct="1"/>
            <a:r>
              <a:rPr lang="de-DE" altLang="de-DE" dirty="0"/>
              <a:t>13</a:t>
            </a:r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857250" y="1785938"/>
            <a:ext cx="3143250" cy="57626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de-DE" sz="3600" b="1" dirty="0">
                <a:latin typeface="+mj-lt"/>
                <a:ea typeface="+mj-ea"/>
                <a:cs typeface="+mj-cs"/>
              </a:rPr>
              <a:t>FOS</a:t>
            </a:r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4567279" y="1818699"/>
            <a:ext cx="3143250" cy="576262"/>
          </a:xfrm>
          <a:prstGeom prst="roundRect">
            <a:avLst/>
          </a:prstGeom>
          <a:solidFill>
            <a:schemeClr val="bg2">
              <a:lumMod val="50000"/>
            </a:schemeClr>
          </a:solidFill>
          <a:ln w="28575">
            <a:solidFill>
              <a:schemeClr val="tx1"/>
            </a:solidFill>
          </a:ln>
        </p:spPr>
        <p:txBody>
          <a:bodyPr anchor="ctr">
            <a:normAutofit fontScale="825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de-DE" sz="4000" b="1" dirty="0">
                <a:latin typeface="+mj-lt"/>
                <a:ea typeface="+mj-ea"/>
                <a:cs typeface="+mj-cs"/>
              </a:rPr>
              <a:t>BOS</a:t>
            </a:r>
          </a:p>
        </p:txBody>
      </p:sp>
      <p:sp>
        <p:nvSpPr>
          <p:cNvPr id="21517" name="Textfeld 14"/>
          <p:cNvSpPr txBox="1">
            <a:spLocks/>
          </p:cNvSpPr>
          <p:nvPr/>
        </p:nvSpPr>
        <p:spPr bwMode="auto">
          <a:xfrm>
            <a:off x="0" y="2928938"/>
            <a:ext cx="684213" cy="57626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de-DE" altLang="de-DE" dirty="0" err="1"/>
              <a:t>Jgst</a:t>
            </a:r>
            <a:r>
              <a:rPr lang="de-DE" altLang="de-DE" dirty="0"/>
              <a:t>.</a:t>
            </a:r>
          </a:p>
          <a:p>
            <a:pPr algn="ctr" eaLnBrk="1" hangingPunct="1"/>
            <a:r>
              <a:rPr lang="de-DE" altLang="de-DE" dirty="0"/>
              <a:t>12</a:t>
            </a:r>
          </a:p>
        </p:txBody>
      </p:sp>
      <p:sp>
        <p:nvSpPr>
          <p:cNvPr id="16" name="Titel 1"/>
          <p:cNvSpPr txBox="1">
            <a:spLocks/>
          </p:cNvSpPr>
          <p:nvPr/>
        </p:nvSpPr>
        <p:spPr>
          <a:xfrm>
            <a:off x="857250" y="3571875"/>
            <a:ext cx="3143250" cy="57626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de-DE" sz="3600" b="1" dirty="0">
                <a:latin typeface="+mj-lt"/>
                <a:ea typeface="+mj-ea"/>
                <a:cs typeface="+mj-cs"/>
              </a:rPr>
              <a:t>FOS</a:t>
            </a:r>
          </a:p>
        </p:txBody>
      </p:sp>
      <p:sp>
        <p:nvSpPr>
          <p:cNvPr id="21519" name="Textfeld 16"/>
          <p:cNvSpPr txBox="1">
            <a:spLocks/>
          </p:cNvSpPr>
          <p:nvPr/>
        </p:nvSpPr>
        <p:spPr bwMode="auto">
          <a:xfrm>
            <a:off x="0" y="3571875"/>
            <a:ext cx="684213" cy="57626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de-DE" altLang="de-DE" dirty="0" err="1"/>
              <a:t>Jgst</a:t>
            </a:r>
            <a:r>
              <a:rPr lang="de-DE" altLang="de-DE" dirty="0"/>
              <a:t>.</a:t>
            </a:r>
          </a:p>
          <a:p>
            <a:pPr algn="ctr" eaLnBrk="1" hangingPunct="1"/>
            <a:r>
              <a:rPr lang="de-DE" altLang="de-DE" dirty="0"/>
              <a:t>11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857250" y="4651446"/>
            <a:ext cx="3143250" cy="707886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prstDash val="lgDash"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2000" b="1" dirty="0">
                <a:latin typeface="Arial" charset="0"/>
              </a:rPr>
              <a:t>Schüler</a:t>
            </a:r>
            <a:r>
              <a:rPr lang="de-DE" sz="2000" b="1" u="sng" dirty="0">
                <a:solidFill>
                  <a:srgbClr val="C00000"/>
                </a:solidFill>
                <a:latin typeface="Arial" charset="0"/>
              </a:rPr>
              <a:t> ohne</a:t>
            </a:r>
            <a:r>
              <a:rPr lang="de-DE" sz="2000" b="1" dirty="0">
                <a:latin typeface="Arial" charset="0"/>
              </a:rPr>
              <a:t> Berufsausbildung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4083621" y="4682223"/>
            <a:ext cx="3653619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prstDash val="lgDash"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de-DE" dirty="0">
                <a:latin typeface="Arial" charset="0"/>
              </a:rPr>
              <a:t>für Schüler</a:t>
            </a:r>
          </a:p>
          <a:p>
            <a:pPr algn="ctr">
              <a:defRPr/>
            </a:pPr>
            <a:r>
              <a:rPr lang="de-DE" b="1" u="sng" dirty="0">
                <a:solidFill>
                  <a:srgbClr val="C00000"/>
                </a:solidFill>
                <a:latin typeface="Arial" charset="0"/>
              </a:rPr>
              <a:t>mit</a:t>
            </a:r>
            <a:r>
              <a:rPr lang="de-DE" b="1" dirty="0">
                <a:latin typeface="Arial" charset="0"/>
              </a:rPr>
              <a:t> Berufsausbildung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feld 19"/>
              <p:cNvSpPr txBox="1"/>
              <p:nvPr/>
            </p:nvSpPr>
            <p:spPr>
              <a:xfrm>
                <a:off x="857250" y="4220658"/>
                <a:ext cx="3143250" cy="33855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de-DE" sz="1600" dirty="0">
                    <a:latin typeface="Arial" charset="0"/>
                  </a:rPr>
                  <a:t>     ggf. Vorkurs / Vorklasse </a:t>
                </a:r>
                <a14:m>
                  <m:oMath xmlns:m="http://schemas.openxmlformats.org/officeDocument/2006/math">
                    <m:r>
                      <a:rPr lang="de-DE" sz="1600" i="1">
                        <a:latin typeface="Cambria Math"/>
                        <a:ea typeface="Cambria Math"/>
                      </a:rPr>
                      <m:t>∅</m:t>
                    </m:r>
                  </m:oMath>
                </a14:m>
                <a:r>
                  <a:rPr lang="de-DE" sz="1600" dirty="0">
                    <a:latin typeface="Arial" charset="0"/>
                  </a:rPr>
                  <a:t> 3,0</a:t>
                </a:r>
              </a:p>
            </p:txBody>
          </p:sp>
        </mc:Choice>
        <mc:Fallback xmlns="">
          <p:sp>
            <p:nvSpPr>
              <p:cNvPr id="20" name="Textfeld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250" y="4220658"/>
                <a:ext cx="3143250" cy="338554"/>
              </a:xfrm>
              <a:prstGeom prst="rect">
                <a:avLst/>
              </a:prstGeom>
              <a:blipFill rotWithShape="1">
                <a:blip r:embed="rId3"/>
                <a:stretch>
                  <a:fillRect t="-3448" r="-193" b="-18966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feld 22"/>
          <p:cNvSpPr txBox="1"/>
          <p:nvPr/>
        </p:nvSpPr>
        <p:spPr>
          <a:xfrm>
            <a:off x="4589269" y="3676739"/>
            <a:ext cx="3143250" cy="3381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600" dirty="0">
                <a:latin typeface="Arial" charset="0"/>
              </a:rPr>
              <a:t>       ggf. Vorkurs/ Vorklasse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feld 24"/>
              <p:cNvSpPr txBox="1"/>
              <p:nvPr/>
            </p:nvSpPr>
            <p:spPr>
              <a:xfrm>
                <a:off x="857250" y="5411768"/>
                <a:ext cx="3143250" cy="95410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tx1"/>
                </a:solidFill>
                <a:prstDash val="lgDashDot"/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de-DE" b="1" dirty="0">
                    <a:solidFill>
                      <a:srgbClr val="C00000"/>
                    </a:solidFill>
                    <a:latin typeface="Arial" charset="0"/>
                  </a:rPr>
                  <a:t>Mittlerer Schulabschluss</a:t>
                </a:r>
              </a:p>
              <a:p>
                <a:pPr algn="ctr">
                  <a:defRPr/>
                </a:pPr>
                <a:r>
                  <a:rPr lang="de-DE" sz="2000" dirty="0">
                    <a:latin typeface="Arial" charset="0"/>
                  </a:rPr>
                  <a:t>RS/WS/M-Zug </a:t>
                </a:r>
                <a14:m>
                  <m:oMath xmlns:m="http://schemas.openxmlformats.org/officeDocument/2006/math">
                    <m:r>
                      <a:rPr lang="de-DE" sz="2000">
                        <a:latin typeface="Cambria Math"/>
                        <a:ea typeface="Cambria Math"/>
                      </a:rPr>
                      <m:t> </m:t>
                    </m:r>
                    <m:r>
                      <a:rPr lang="de-DE" sz="2000" i="1">
                        <a:latin typeface="Cambria Math"/>
                        <a:ea typeface="Cambria Math"/>
                      </a:rPr>
                      <m:t>∅</m:t>
                    </m:r>
                  </m:oMath>
                </a14:m>
                <a:r>
                  <a:rPr lang="de-DE" sz="2000" dirty="0">
                    <a:latin typeface="Arial" charset="0"/>
                  </a:rPr>
                  <a:t> 3,5</a:t>
                </a:r>
              </a:p>
              <a:p>
                <a:pPr algn="ctr">
                  <a:defRPr/>
                </a:pPr>
                <a:endParaRPr lang="de-DE" dirty="0">
                  <a:latin typeface="Arial" charset="0"/>
                </a:endParaRPr>
              </a:p>
            </p:txBody>
          </p:sp>
        </mc:Choice>
        <mc:Fallback xmlns="">
          <p:sp>
            <p:nvSpPr>
              <p:cNvPr id="25" name="Textfeld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250" y="5411768"/>
                <a:ext cx="3143250" cy="954107"/>
              </a:xfrm>
              <a:prstGeom prst="rect">
                <a:avLst/>
              </a:prstGeom>
              <a:blipFill>
                <a:blip r:embed="rId4"/>
                <a:stretch>
                  <a:fillRect t="-3165"/>
                </a:stretch>
              </a:blipFill>
              <a:ln w="12700">
                <a:solidFill>
                  <a:schemeClr val="tx1"/>
                </a:solidFill>
                <a:prstDash val="lgDashDot"/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feld 26"/>
          <p:cNvSpPr txBox="1"/>
          <p:nvPr/>
        </p:nvSpPr>
        <p:spPr>
          <a:xfrm>
            <a:off x="4083622" y="5406339"/>
            <a:ext cx="3626907" cy="92333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prstDash val="lgDashDot"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de-DE" b="1" dirty="0">
                <a:solidFill>
                  <a:srgbClr val="C00000"/>
                </a:solidFill>
                <a:latin typeface="Arial" charset="0"/>
              </a:rPr>
              <a:t>Mittlerer Schulabschluss</a:t>
            </a:r>
          </a:p>
          <a:p>
            <a:pPr algn="ctr">
              <a:defRPr/>
            </a:pPr>
            <a:r>
              <a:rPr lang="de-DE" b="1" dirty="0">
                <a:solidFill>
                  <a:srgbClr val="C00000"/>
                </a:solidFill>
                <a:latin typeface="Arial" charset="0"/>
              </a:rPr>
              <a:t> </a:t>
            </a:r>
            <a:r>
              <a:rPr lang="de-DE" b="1" dirty="0">
                <a:latin typeface="Arial" charset="0"/>
              </a:rPr>
              <a:t>Berufsausbildung(</a:t>
            </a:r>
            <a:r>
              <a:rPr lang="de-DE" b="1" dirty="0" err="1">
                <a:latin typeface="Arial" charset="0"/>
              </a:rPr>
              <a:t>Quabi</a:t>
            </a:r>
            <a:r>
              <a:rPr lang="de-DE" b="1" dirty="0">
                <a:latin typeface="Arial" charset="0"/>
              </a:rPr>
              <a:t> 3/E 4)</a:t>
            </a:r>
          </a:p>
          <a:p>
            <a:pPr algn="ctr">
              <a:defRPr/>
            </a:pPr>
            <a:r>
              <a:rPr lang="de-DE" b="1" dirty="0">
                <a:latin typeface="Arial" charset="0"/>
              </a:rPr>
              <a:t>MABS….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6224353" y="4123911"/>
            <a:ext cx="1512887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prstDash val="lgDash"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1200" b="1" u="sng" dirty="0">
                <a:solidFill>
                  <a:srgbClr val="C00000"/>
                </a:solidFill>
                <a:latin typeface="Arial" charset="0"/>
              </a:rPr>
              <a:t>ohne </a:t>
            </a:r>
            <a:r>
              <a:rPr lang="de-DE" sz="1200" b="1" u="sng" dirty="0" err="1">
                <a:solidFill>
                  <a:srgbClr val="C00000"/>
                </a:solidFill>
                <a:latin typeface="Arial" charset="0"/>
              </a:rPr>
              <a:t>Quali</a:t>
            </a:r>
            <a:r>
              <a:rPr lang="de-DE" sz="1200" b="1" u="sng" dirty="0">
                <a:solidFill>
                  <a:srgbClr val="C00000"/>
                </a:solidFill>
                <a:latin typeface="Arial" charset="0"/>
              </a:rPr>
              <a:t> ,</a:t>
            </a:r>
            <a:r>
              <a:rPr lang="de-DE" sz="1200" dirty="0">
                <a:latin typeface="Arial" charset="0"/>
              </a:rPr>
              <a:t> mit Berufsausbildung</a:t>
            </a:r>
          </a:p>
        </p:txBody>
      </p:sp>
      <p:sp>
        <p:nvSpPr>
          <p:cNvPr id="14" name="Titel 1"/>
          <p:cNvSpPr txBox="1">
            <a:spLocks/>
          </p:cNvSpPr>
          <p:nvPr/>
        </p:nvSpPr>
        <p:spPr>
          <a:xfrm>
            <a:off x="2771775" y="188913"/>
            <a:ext cx="6157913" cy="1000125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de-DE" sz="3200" b="1" dirty="0">
                <a:latin typeface="+mj-lt"/>
                <a:ea typeface="+mj-ea"/>
                <a:cs typeface="+mj-cs"/>
              </a:rPr>
              <a:t>Wege und Abschlüsse der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de-DE" sz="3200" b="1" dirty="0">
                <a:latin typeface="+mj-lt"/>
                <a:ea typeface="+mj-ea"/>
                <a:cs typeface="+mj-cs"/>
              </a:rPr>
              <a:t>Beruflichen Oberschule</a:t>
            </a:r>
          </a:p>
        </p:txBody>
      </p:sp>
    </p:spTree>
    <p:extLst>
      <p:ext uri="{BB962C8B-B14F-4D97-AF65-F5344CB8AC3E}">
        <p14:creationId xmlns:p14="http://schemas.microsoft.com/office/powerpoint/2010/main" val="1408952474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21511" grpId="0" animBg="1"/>
      <p:bldP spid="9" grpId="0" animBg="1"/>
      <p:bldP spid="21513" grpId="0" animBg="1"/>
      <p:bldP spid="12" grpId="0" animBg="1"/>
      <p:bldP spid="13" grpId="0" animBg="1"/>
      <p:bldP spid="16" grpId="0" animBg="1"/>
      <p:bldP spid="18" grpId="0" animBg="1"/>
      <p:bldP spid="19" grpId="0" animBg="1"/>
      <p:bldP spid="20" grpId="0" animBg="1"/>
      <p:bldP spid="23" grpId="0" animBg="1"/>
      <p:bldP spid="25" grpId="0" animBg="1"/>
      <p:bldP spid="27" grpId="0" animBg="1"/>
      <p:bldP spid="2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3603625" y="3344863"/>
            <a:ext cx="663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FFCC00"/>
              </a:buClr>
              <a:buFont typeface="Wingdings" pitchFamily="2" charset="2"/>
              <a:buNone/>
            </a:pPr>
            <a:endParaRPr lang="de-DE" altLang="de-DE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914400" y="2133600"/>
            <a:ext cx="7696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Clr>
                <a:srgbClr val="FFCC00"/>
              </a:buClr>
            </a:pPr>
            <a:r>
              <a:rPr lang="de-DE" altLang="de-DE" sz="2400" b="1" u="sng" dirty="0">
                <a:solidFill>
                  <a:srgbClr val="000000"/>
                </a:solidFill>
                <a:latin typeface="Times New Roman" pitchFamily="18" charset="0"/>
              </a:rPr>
              <a:t>Anmeldung</a:t>
            </a:r>
            <a:r>
              <a:rPr lang="de-DE" altLang="de-DE" sz="2400" u="sng" dirty="0">
                <a:solidFill>
                  <a:srgbClr val="000000"/>
                </a:solidFill>
                <a:latin typeface="Times New Roman" pitchFamily="18" charset="0"/>
              </a:rPr>
              <a:t> :</a:t>
            </a:r>
            <a:r>
              <a:rPr lang="de-DE" altLang="de-DE" sz="2400" dirty="0">
                <a:solidFill>
                  <a:srgbClr val="000000"/>
                </a:solidFill>
                <a:latin typeface="Times New Roman" pitchFamily="18" charset="0"/>
              </a:rPr>
              <a:t>    5. Klasse Realschule oder Gymnasium:</a:t>
            </a:r>
          </a:p>
        </p:txBody>
      </p:sp>
      <p:sp>
        <p:nvSpPr>
          <p:cNvPr id="23564" name="Text Box 12"/>
          <p:cNvSpPr txBox="1">
            <a:spLocks noChangeArrowheads="1"/>
          </p:cNvSpPr>
          <p:nvPr/>
        </p:nvSpPr>
        <p:spPr bwMode="auto">
          <a:xfrm>
            <a:off x="914400" y="4025042"/>
            <a:ext cx="704197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altLang="de-DE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de-DE" altLang="de-DE" sz="2400" b="1" u="sng" dirty="0">
                <a:solidFill>
                  <a:srgbClr val="000000"/>
                </a:solidFill>
                <a:latin typeface="Times New Roman" pitchFamily="18" charset="0"/>
              </a:rPr>
              <a:t>Probeunterricht :</a:t>
            </a:r>
            <a:r>
              <a:rPr lang="de-DE" altLang="de-DE" sz="2400" dirty="0">
                <a:solidFill>
                  <a:srgbClr val="000000"/>
                </a:solidFill>
                <a:latin typeface="Times New Roman" pitchFamily="18" charset="0"/>
              </a:rPr>
              <a:t>   Realschule oder Gymnasium:				</a:t>
            </a:r>
          </a:p>
        </p:txBody>
      </p:sp>
      <p:sp>
        <p:nvSpPr>
          <p:cNvPr id="23566" name="Rectangle 14"/>
          <p:cNvSpPr>
            <a:spLocks noChangeArrowheads="1"/>
          </p:cNvSpPr>
          <p:nvPr/>
        </p:nvSpPr>
        <p:spPr bwMode="auto">
          <a:xfrm>
            <a:off x="2590800" y="4869160"/>
            <a:ext cx="4141440" cy="92204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hangingPunct="1"/>
            <a:r>
              <a:rPr lang="de-DE" altLang="de-DE" sz="3200" dirty="0">
                <a:solidFill>
                  <a:srgbClr val="FF0000"/>
                </a:solidFill>
              </a:rPr>
              <a:t>17. – 19. Mai 2022</a:t>
            </a:r>
          </a:p>
        </p:txBody>
      </p:sp>
      <p:sp>
        <p:nvSpPr>
          <p:cNvPr id="23567" name="Rectangle 15"/>
          <p:cNvSpPr>
            <a:spLocks noChangeArrowheads="1"/>
          </p:cNvSpPr>
          <p:nvPr/>
        </p:nvSpPr>
        <p:spPr bwMode="auto">
          <a:xfrm>
            <a:off x="2590800" y="2743200"/>
            <a:ext cx="4141440" cy="1143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de-DE" altLang="de-DE" sz="3200" dirty="0">
                <a:solidFill>
                  <a:srgbClr val="FF0000"/>
                </a:solidFill>
              </a:rPr>
              <a:t>9. – 13. Mai 2022</a:t>
            </a:r>
          </a:p>
        </p:txBody>
      </p:sp>
      <p:sp>
        <p:nvSpPr>
          <p:cNvPr id="36871" name="Rectangle 18"/>
          <p:cNvSpPr>
            <a:spLocks noChangeArrowheads="1"/>
          </p:cNvSpPr>
          <p:nvPr/>
        </p:nvSpPr>
        <p:spPr bwMode="auto">
          <a:xfrm>
            <a:off x="3276600" y="409575"/>
            <a:ext cx="44640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de-DE" altLang="de-DE" sz="3200" b="1" dirty="0">
                <a:solidFill>
                  <a:srgbClr val="000000"/>
                </a:solidFill>
                <a:latin typeface="+mn-lt"/>
              </a:rPr>
              <a:t>Termine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5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35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autoUpdateAnimBg="0"/>
      <p:bldP spid="23557" grpId="0"/>
      <p:bldP spid="23564" grpId="0" autoUpdateAnimBg="0"/>
      <p:bldP spid="23566" grpId="0" animBg="1"/>
      <p:bldP spid="2356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Foliennummernplatzhalter 4"/>
          <p:cNvSpPr txBox="1">
            <a:spLocks noGrp="1"/>
          </p:cNvSpPr>
          <p:nvPr/>
        </p:nvSpPr>
        <p:spPr bwMode="auto">
          <a:xfrm>
            <a:off x="70866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endParaRPr lang="de-DE" altLang="de-DE" sz="1400" dirty="0">
              <a:solidFill>
                <a:srgbClr val="000000"/>
              </a:solidFill>
            </a:endParaRPr>
          </a:p>
        </p:txBody>
      </p:sp>
      <p:sp>
        <p:nvSpPr>
          <p:cNvPr id="37893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678113" y="404813"/>
            <a:ext cx="6313487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e-DE" altLang="de-DE" sz="3200" b="1" dirty="0"/>
              <a:t>Was benötige ich  </a:t>
            </a:r>
            <a:r>
              <a:rPr lang="de-DE" altLang="de-DE" sz="3200" b="1" u="sng" dirty="0"/>
              <a:t>zur  Anmeldung ?</a:t>
            </a:r>
            <a:br>
              <a:rPr lang="de-DE" altLang="de-DE" sz="3200" b="1" u="sng" dirty="0"/>
            </a:br>
            <a:endParaRPr lang="de-DE" altLang="de-DE" sz="3200" b="1" dirty="0"/>
          </a:p>
        </p:txBody>
      </p:sp>
      <p:sp>
        <p:nvSpPr>
          <p:cNvPr id="12288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1628799"/>
            <a:ext cx="8305800" cy="48243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 algn="ctr" eaLnBrk="1" hangingPunct="1">
              <a:buFont typeface="Arial" charset="0"/>
              <a:buNone/>
              <a:defRPr/>
            </a:pPr>
            <a:endParaRPr lang="de-DE" sz="2800" b="1" dirty="0"/>
          </a:p>
          <a:p>
            <a:pPr marL="0" indent="0" algn="ctr" eaLnBrk="1" hangingPunct="1">
              <a:buFont typeface="Arial" charset="0"/>
              <a:buNone/>
              <a:defRPr/>
            </a:pPr>
            <a:r>
              <a:rPr lang="de-DE" sz="2800" b="1" dirty="0"/>
              <a:t>Übertrittszeugnis im </a:t>
            </a:r>
            <a:r>
              <a:rPr lang="de-DE" sz="2800" b="1" u="sng" dirty="0"/>
              <a:t>Original</a:t>
            </a:r>
          </a:p>
          <a:p>
            <a:pPr marL="0" indent="0" algn="ctr" eaLnBrk="1" hangingPunct="1">
              <a:buFont typeface="Arial" charset="0"/>
              <a:buNone/>
              <a:defRPr/>
            </a:pPr>
            <a:r>
              <a:rPr lang="de-DE" sz="2800" b="1" dirty="0"/>
              <a:t> </a:t>
            </a:r>
          </a:p>
          <a:p>
            <a:pPr marL="0" indent="0" algn="ctr" eaLnBrk="1" hangingPunct="1">
              <a:buFont typeface="Arial" charset="0"/>
              <a:buNone/>
              <a:defRPr/>
            </a:pPr>
            <a:r>
              <a:rPr lang="de-DE" sz="2800" b="1" dirty="0"/>
              <a:t> Geburtsurkunde</a:t>
            </a:r>
          </a:p>
          <a:p>
            <a:pPr marL="0" indent="0" algn="ctr" eaLnBrk="1" hangingPunct="1">
              <a:buFont typeface="Arial" charset="0"/>
              <a:buNone/>
              <a:defRPr/>
            </a:pPr>
            <a:endParaRPr lang="de-DE" sz="2800" b="1" dirty="0"/>
          </a:p>
          <a:p>
            <a:pPr marL="0" indent="0" algn="ctr" eaLnBrk="1" hangingPunct="1">
              <a:buFont typeface="Arial" charset="0"/>
              <a:buNone/>
              <a:defRPr/>
            </a:pPr>
            <a:r>
              <a:rPr lang="de-DE" sz="2800" b="1" dirty="0"/>
              <a:t>evtl. Sorgerechtsbescheid </a:t>
            </a:r>
          </a:p>
          <a:p>
            <a:pPr marL="0" indent="0" algn="ctr" eaLnBrk="1" hangingPunct="1">
              <a:buNone/>
              <a:defRPr/>
            </a:pPr>
            <a:endParaRPr lang="de-DE" sz="2800" b="1" dirty="0"/>
          </a:p>
          <a:p>
            <a:pPr marL="0" indent="0" algn="ctr" eaLnBrk="1" hangingPunct="1">
              <a:buNone/>
              <a:defRPr/>
            </a:pPr>
            <a:r>
              <a:rPr lang="de-DE" sz="2800" b="1" dirty="0"/>
              <a:t>ev. </a:t>
            </a:r>
            <a:r>
              <a:rPr lang="de-DE" sz="2800" b="1" dirty="0" err="1"/>
              <a:t>Legastheniegutachten</a:t>
            </a:r>
            <a:endParaRPr lang="de-DE" sz="2800" b="1" dirty="0"/>
          </a:p>
          <a:p>
            <a:pPr marL="0" indent="0" algn="ctr" eaLnBrk="1" hangingPunct="1">
              <a:buNone/>
              <a:defRPr/>
            </a:pPr>
            <a:r>
              <a:rPr lang="de-DE" sz="2000" b="1" dirty="0"/>
              <a:t> </a:t>
            </a:r>
            <a:r>
              <a:rPr lang="de-DE" altLang="de-DE" sz="2000" dirty="0">
                <a:ea typeface="ＭＳ Ｐゴシック" panose="020B0600070205080204" pitchFamily="34" charset="-128"/>
              </a:rPr>
              <a:t> (Nach dem Übertritt vom Schulpsychologen</a:t>
            </a:r>
          </a:p>
          <a:p>
            <a:pPr marL="0" indent="0" algn="ctr" eaLnBrk="1" hangingPunct="1">
              <a:buNone/>
              <a:defRPr/>
            </a:pPr>
            <a:r>
              <a:rPr lang="de-DE" altLang="de-DE" sz="2000" dirty="0">
                <a:ea typeface="ＭＳ Ｐゴシック" panose="020B0600070205080204" pitchFamily="34" charset="-128"/>
              </a:rPr>
              <a:t> der aufnehmenden Schule bestätigen lassen)</a:t>
            </a:r>
          </a:p>
          <a:p>
            <a:pPr marL="0" indent="0" algn="ctr" eaLnBrk="1" hangingPunct="1">
              <a:buFont typeface="Arial" charset="0"/>
              <a:buNone/>
              <a:defRPr/>
            </a:pPr>
            <a:endParaRPr lang="de-DE" sz="2800" b="1" dirty="0"/>
          </a:p>
        </p:txBody>
      </p:sp>
      <p:sp>
        <p:nvSpPr>
          <p:cNvPr id="37895" name="Pfeil nach rechts 1"/>
          <p:cNvSpPr>
            <a:spLocks noChangeArrowheads="1"/>
          </p:cNvSpPr>
          <p:nvPr/>
        </p:nvSpPr>
        <p:spPr bwMode="auto">
          <a:xfrm>
            <a:off x="971600" y="2204864"/>
            <a:ext cx="977900" cy="485775"/>
          </a:xfrm>
          <a:prstGeom prst="rightArrow">
            <a:avLst>
              <a:gd name="adj1" fmla="val 50000"/>
              <a:gd name="adj2" fmla="val 49861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37896" name="Pfeil nach rechts 7"/>
          <p:cNvSpPr>
            <a:spLocks noChangeArrowheads="1"/>
          </p:cNvSpPr>
          <p:nvPr/>
        </p:nvSpPr>
        <p:spPr bwMode="auto">
          <a:xfrm>
            <a:off x="1009984" y="3122463"/>
            <a:ext cx="908050" cy="484187"/>
          </a:xfrm>
          <a:prstGeom prst="rightArrow">
            <a:avLst>
              <a:gd name="adj1" fmla="val 50000"/>
              <a:gd name="adj2" fmla="val 5003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37897" name="Pfeil nach rechts 8"/>
          <p:cNvSpPr>
            <a:spLocks noChangeArrowheads="1"/>
          </p:cNvSpPr>
          <p:nvPr/>
        </p:nvSpPr>
        <p:spPr bwMode="auto">
          <a:xfrm>
            <a:off x="918228" y="5214824"/>
            <a:ext cx="977900" cy="484188"/>
          </a:xfrm>
          <a:prstGeom prst="rightArrow">
            <a:avLst>
              <a:gd name="adj1" fmla="val 50000"/>
              <a:gd name="adj2" fmla="val 50024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37898" name="Pfeil nach rechts 8"/>
          <p:cNvSpPr>
            <a:spLocks noChangeArrowheads="1"/>
          </p:cNvSpPr>
          <p:nvPr/>
        </p:nvSpPr>
        <p:spPr bwMode="auto">
          <a:xfrm>
            <a:off x="962040" y="4094101"/>
            <a:ext cx="977900" cy="484188"/>
          </a:xfrm>
          <a:prstGeom prst="rightArrow">
            <a:avLst>
              <a:gd name="adj1" fmla="val 50000"/>
              <a:gd name="adj2" fmla="val 50024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88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88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88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28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8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28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28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28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28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28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28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8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28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8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28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28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28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28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28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28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28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288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288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288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6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el 1"/>
          <p:cNvSpPr>
            <a:spLocks noGrp="1"/>
          </p:cNvSpPr>
          <p:nvPr>
            <p:ph type="ctrTitle"/>
          </p:nvPr>
        </p:nvSpPr>
        <p:spPr bwMode="auto">
          <a:xfrm>
            <a:off x="2411413" y="404665"/>
            <a:ext cx="6732587" cy="64807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 altLang="de-DE" sz="3200" b="1" dirty="0"/>
              <a:t>Das gegliederte Schulsystem</a:t>
            </a:r>
          </a:p>
        </p:txBody>
      </p:sp>
      <p:sp>
        <p:nvSpPr>
          <p:cNvPr id="5" name="Textfeld 4"/>
          <p:cNvSpPr txBox="1">
            <a:spLocks noChangeArrowheads="1"/>
          </p:cNvSpPr>
          <p:nvPr/>
        </p:nvSpPr>
        <p:spPr bwMode="auto">
          <a:xfrm>
            <a:off x="395288" y="2060575"/>
            <a:ext cx="3959225" cy="228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de-DE" altLang="de-DE" sz="4800" b="1" dirty="0">
                <a:latin typeface="Calibri" pitchFamily="34" charset="0"/>
              </a:rPr>
              <a:t>Das bayerische Schulsystem</a:t>
            </a:r>
          </a:p>
        </p:txBody>
      </p:sp>
      <p:pic>
        <p:nvPicPr>
          <p:cNvPr id="16390" name="Picture 5" descr="HG+Wegweis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513" y="1773238"/>
            <a:ext cx="4538662" cy="355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Text Box 7"/>
          <p:cNvSpPr txBox="1">
            <a:spLocks noChangeArrowheads="1"/>
          </p:cNvSpPr>
          <p:nvPr/>
        </p:nvSpPr>
        <p:spPr bwMode="auto">
          <a:xfrm rot="799435">
            <a:off x="7380288" y="3625850"/>
            <a:ext cx="15303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200" b="1" i="1">
                <a:solidFill>
                  <a:schemeClr val="hlink"/>
                </a:solidFill>
                <a:latin typeface="Verdana" pitchFamily="34" charset="0"/>
              </a:rPr>
              <a:t>Mittelschule</a:t>
            </a:r>
          </a:p>
        </p:txBody>
      </p:sp>
    </p:spTree>
    <p:extLst>
      <p:ext uri="{BB962C8B-B14F-4D97-AF65-F5344CB8AC3E}">
        <p14:creationId xmlns:p14="http://schemas.microsoft.com/office/powerpoint/2010/main" val="1414596636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B3BD78-E2BD-4562-A1AB-A1238E908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3200" b="1" u="sng" dirty="0">
                <a:latin typeface="+mn-lt"/>
              </a:rPr>
              <a:t>Der schulische Werdegang Ihres Kindes...</a:t>
            </a:r>
            <a:br>
              <a:rPr lang="de-DE" dirty="0"/>
            </a:b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DDCFCC3-509B-46AD-9397-2E9CA76182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AutoShape 9">
            <a:extLst>
              <a:ext uri="{FF2B5EF4-FFF2-40B4-BE49-F238E27FC236}">
                <a16:creationId xmlns:a16="http://schemas.microsoft.com/office/drawing/2014/main" id="{C54CB055-2EEC-42BD-9E60-18B1818C49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584" y="1772816"/>
            <a:ext cx="3058616" cy="2810297"/>
          </a:xfrm>
          <a:prstGeom prst="smileyFace">
            <a:avLst>
              <a:gd name="adj" fmla="val 4653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24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...ist</a:t>
            </a:r>
          </a:p>
          <a:p>
            <a:pPr algn="ctr" eaLnBrk="1" hangingPunct="1"/>
            <a:r>
              <a:rPr lang="de-DE" altLang="de-DE" sz="24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uns </a:t>
            </a:r>
          </a:p>
          <a:p>
            <a:pPr algn="ctr" eaLnBrk="1" hangingPunct="1"/>
            <a:r>
              <a:rPr lang="de-DE" altLang="de-DE" sz="24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wichtig!</a:t>
            </a:r>
          </a:p>
        </p:txBody>
      </p:sp>
      <p:pic>
        <p:nvPicPr>
          <p:cNvPr id="6" name="Picture 4" descr="kind">
            <a:extLst>
              <a:ext uri="{FF2B5EF4-FFF2-40B4-BE49-F238E27FC236}">
                <a16:creationId xmlns:a16="http://schemas.microsoft.com/office/drawing/2014/main" id="{B6C1798E-798C-4F76-949A-2092BFB404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0" y="1700808"/>
            <a:ext cx="4191000" cy="270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6">
            <a:extLst>
              <a:ext uri="{FF2B5EF4-FFF2-40B4-BE49-F238E27FC236}">
                <a16:creationId xmlns:a16="http://schemas.microsoft.com/office/drawing/2014/main" id="{76417415-C073-466D-B9EC-421AFECEED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7650" y="4691658"/>
            <a:ext cx="5791200" cy="1480542"/>
          </a:xfrm>
          <a:prstGeom prst="horizontalScroll">
            <a:avLst>
              <a:gd name="adj" fmla="val 12500"/>
            </a:avLst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2400" dirty="0">
                <a:latin typeface="Times New Roman" panose="02020603050405020304" pitchFamily="18" charset="0"/>
              </a:rPr>
              <a:t>Wird aber </a:t>
            </a:r>
            <a:r>
              <a:rPr lang="de-DE" altLang="de-DE" sz="24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nicht</a:t>
            </a:r>
            <a:r>
              <a:rPr lang="de-DE" altLang="de-DE" sz="2400" dirty="0">
                <a:latin typeface="Times New Roman" panose="02020603050405020304" pitchFamily="18" charset="0"/>
              </a:rPr>
              <a:t> nach der 4. Jahrgangsstufe </a:t>
            </a:r>
          </a:p>
          <a:p>
            <a:pPr algn="ctr" eaLnBrk="1" hangingPunct="1"/>
            <a:r>
              <a:rPr lang="de-DE" altLang="de-DE" sz="2400" dirty="0">
                <a:latin typeface="Times New Roman" panose="02020603050405020304" pitchFamily="18" charset="0"/>
              </a:rPr>
              <a:t>entschieden!!!</a:t>
            </a:r>
          </a:p>
        </p:txBody>
      </p:sp>
    </p:spTree>
    <p:extLst>
      <p:ext uri="{BB962C8B-B14F-4D97-AF65-F5344CB8AC3E}">
        <p14:creationId xmlns:p14="http://schemas.microsoft.com/office/powerpoint/2010/main" val="2564584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el 1"/>
          <p:cNvSpPr>
            <a:spLocks noGrp="1"/>
          </p:cNvSpPr>
          <p:nvPr>
            <p:ph type="title" idx="4294967295"/>
          </p:nvPr>
        </p:nvSpPr>
        <p:spPr bwMode="auto">
          <a:xfrm>
            <a:off x="457200" y="1773238"/>
            <a:ext cx="8229600" cy="3168650"/>
          </a:xfrm>
          <a:prstGeom prst="rect">
            <a:avLst/>
          </a:prstGeom>
          <a:solidFill>
            <a:srgbClr val="92D050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e-DE" altLang="de-DE" b="1">
                <a:solidFill>
                  <a:srgbClr val="C00000"/>
                </a:solidFill>
              </a:rPr>
              <a:t>Erkenntnis:</a:t>
            </a:r>
            <a:br>
              <a:rPr lang="de-DE" altLang="de-DE" b="1">
                <a:solidFill>
                  <a:srgbClr val="C00000"/>
                </a:solidFill>
              </a:rPr>
            </a:br>
            <a:br>
              <a:rPr lang="de-DE" altLang="de-DE" b="1">
                <a:solidFill>
                  <a:srgbClr val="C00000"/>
                </a:solidFill>
              </a:rPr>
            </a:br>
            <a:r>
              <a:rPr lang="de-DE" altLang="de-DE" b="1">
                <a:solidFill>
                  <a:srgbClr val="C00000"/>
                </a:solidFill>
              </a:rPr>
              <a:t>Viele Wege führen zum Ziel!</a:t>
            </a:r>
            <a:endParaRPr lang="de-DE" altLang="de-DE" sz="1600" b="1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ipe dir="d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Rectangle 3"/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4643438" y="1557338"/>
            <a:ext cx="3808412" cy="1150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buFontTx/>
              <a:buNone/>
            </a:pPr>
            <a:r>
              <a:rPr lang="de-DE" altLang="de-DE" dirty="0"/>
              <a:t>  </a:t>
            </a:r>
            <a:r>
              <a:rPr lang="de-DE" altLang="de-DE" b="1" dirty="0"/>
              <a:t>Vielen Dank für Ihre </a:t>
            </a:r>
          </a:p>
          <a:p>
            <a:pPr marL="0" indent="0" algn="ctr">
              <a:buFontTx/>
              <a:buNone/>
            </a:pPr>
            <a:r>
              <a:rPr lang="de-DE" altLang="de-DE" b="1" dirty="0"/>
              <a:t>   Aufmerksamkeit!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899592" y="3645024"/>
            <a:ext cx="7200800" cy="244827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2075" tIns="46038" rIns="92075" bIns="46038" anchor="ctr"/>
          <a:lstStyle/>
          <a:p>
            <a:pPr>
              <a:defRPr/>
            </a:pPr>
            <a:r>
              <a:rPr lang="de-DE" sz="2800" kern="0" dirty="0">
                <a:solidFill>
                  <a:srgbClr val="333399"/>
                </a:solidFill>
              </a:rPr>
              <a:t>Beratungslehrer für Ihre Schule:</a:t>
            </a:r>
          </a:p>
          <a:p>
            <a:pPr>
              <a:defRPr/>
            </a:pPr>
            <a:r>
              <a:rPr lang="de-DE" sz="2800" kern="0" dirty="0">
                <a:solidFill>
                  <a:srgbClr val="333399"/>
                </a:solidFill>
              </a:rPr>
              <a:t>Ursula Meisel, Gesamtschule Hollfeld</a:t>
            </a:r>
          </a:p>
          <a:p>
            <a:pPr>
              <a:defRPr/>
            </a:pPr>
            <a:r>
              <a:rPr lang="de-DE" sz="2800" kern="0" dirty="0">
                <a:solidFill>
                  <a:srgbClr val="333399"/>
                </a:solidFill>
              </a:rPr>
              <a:t>Tel.  807093-0 (Terminvereinbarung)</a:t>
            </a:r>
          </a:p>
          <a:p>
            <a:pPr>
              <a:defRPr/>
            </a:pPr>
            <a:r>
              <a:rPr lang="de-DE" sz="2800" kern="0" dirty="0">
                <a:solidFill>
                  <a:srgbClr val="333399"/>
                </a:solidFill>
              </a:rPr>
              <a:t>Mail: U.meisel@gsh-hollfeld.de</a:t>
            </a:r>
          </a:p>
        </p:txBody>
      </p:sp>
      <p:pic>
        <p:nvPicPr>
          <p:cNvPr id="4506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1989138"/>
            <a:ext cx="942975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65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1628775"/>
            <a:ext cx="1819275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5" grpId="0" build="p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el 1"/>
          <p:cNvSpPr>
            <a:spLocks noGrp="1"/>
          </p:cNvSpPr>
          <p:nvPr>
            <p:ph type="ctrTitle" idx="4294967295"/>
          </p:nvPr>
        </p:nvSpPr>
        <p:spPr bwMode="auto">
          <a:xfrm>
            <a:off x="685800" y="260350"/>
            <a:ext cx="7772400" cy="985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e-DE" altLang="de-DE" sz="3600" b="1" u="sng"/>
              <a:t>Beispiel 1:</a:t>
            </a:r>
          </a:p>
        </p:txBody>
      </p:sp>
      <p:sp>
        <p:nvSpPr>
          <p:cNvPr id="39939" name="Untertitel 2"/>
          <p:cNvSpPr>
            <a:spLocks noGrp="1"/>
          </p:cNvSpPr>
          <p:nvPr>
            <p:ph type="subTitle" idx="4294967295"/>
          </p:nvPr>
        </p:nvSpPr>
        <p:spPr bwMode="auto">
          <a:xfrm>
            <a:off x="323850" y="1989138"/>
            <a:ext cx="8424863" cy="172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de-DE" sz="2400" dirty="0"/>
              <a:t>   4 Jahre	Grundschule =&gt; Übertritt  Gymnasium</a:t>
            </a:r>
          </a:p>
          <a:p>
            <a:pPr eaLnBrk="1" hangingPunct="1">
              <a:defRPr/>
            </a:pPr>
            <a:r>
              <a:rPr lang="de-DE" sz="2400" u="sng" dirty="0"/>
              <a:t>   9 Jahre	</a:t>
            </a:r>
            <a:r>
              <a:rPr lang="de-DE" sz="2400" dirty="0"/>
              <a:t>Gymnasium  =&gt;  Abitur</a:t>
            </a:r>
          </a:p>
          <a:p>
            <a:pPr marL="536575" indent="-536575" eaLnBrk="1" hangingPunct="1">
              <a:buFont typeface="Wingdings" pitchFamily="2" charset="2"/>
              <a:buChar char="Ø"/>
              <a:tabLst>
                <a:tab pos="273050" algn="l"/>
              </a:tabLst>
              <a:defRPr/>
            </a:pPr>
            <a:r>
              <a:rPr lang="de-DE" sz="2400"/>
              <a:t>13 </a:t>
            </a:r>
            <a:r>
              <a:rPr lang="de-DE" sz="2400" dirty="0"/>
              <a:t>Jahre</a:t>
            </a:r>
          </a:p>
        </p:txBody>
      </p:sp>
    </p:spTree>
    <p:extLst>
      <p:ext uri="{BB962C8B-B14F-4D97-AF65-F5344CB8AC3E}">
        <p14:creationId xmlns:p14="http://schemas.microsoft.com/office/powerpoint/2010/main" val="3856755702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el 1"/>
          <p:cNvSpPr>
            <a:spLocks noGrp="1"/>
          </p:cNvSpPr>
          <p:nvPr>
            <p:ph type="ctrTitle" idx="4294967295"/>
          </p:nvPr>
        </p:nvSpPr>
        <p:spPr bwMode="auto">
          <a:xfrm>
            <a:off x="685800" y="404813"/>
            <a:ext cx="7772400" cy="985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e-DE" altLang="de-DE" sz="3200" b="1" u="sng"/>
              <a:t>Beispiel 2</a:t>
            </a:r>
            <a:r>
              <a:rPr lang="de-DE" altLang="de-DE"/>
              <a:t>:</a:t>
            </a:r>
          </a:p>
        </p:txBody>
      </p:sp>
      <p:sp>
        <p:nvSpPr>
          <p:cNvPr id="40963" name="Untertitel 2"/>
          <p:cNvSpPr>
            <a:spLocks noGrp="1"/>
          </p:cNvSpPr>
          <p:nvPr>
            <p:ph type="subTitle" idx="4294967295"/>
          </p:nvPr>
        </p:nvSpPr>
        <p:spPr bwMode="auto">
          <a:xfrm>
            <a:off x="971550" y="1700213"/>
            <a:ext cx="7848600" cy="4081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e-DE" altLang="de-DE" sz="2400"/>
              <a:t>  4 Jahre	Grundschule =&gt; Übertritt Realschule</a:t>
            </a:r>
          </a:p>
          <a:p>
            <a:pPr eaLnBrk="1" hangingPunct="1"/>
            <a:r>
              <a:rPr lang="de-DE" altLang="de-DE" sz="2400"/>
              <a:t>  6 Jahre	Realschule     =&gt; Mittlere Reife</a:t>
            </a:r>
          </a:p>
          <a:p>
            <a:pPr eaLnBrk="1" hangingPunct="1"/>
            <a:r>
              <a:rPr lang="de-DE" altLang="de-DE" sz="2400"/>
              <a:t>  </a:t>
            </a:r>
            <a:r>
              <a:rPr lang="de-DE" altLang="de-DE" sz="2400" u="sng"/>
              <a:t>2 Jahre </a:t>
            </a:r>
            <a:r>
              <a:rPr lang="de-DE" altLang="de-DE" sz="2400"/>
              <a:t>	Fachoberschule =&gt; Fachabitur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de-DE" altLang="de-DE" sz="2400"/>
              <a:t> 12 Jahre</a:t>
            </a:r>
          </a:p>
        </p:txBody>
      </p:sp>
    </p:spTree>
    <p:extLst>
      <p:ext uri="{BB962C8B-B14F-4D97-AF65-F5344CB8AC3E}">
        <p14:creationId xmlns:p14="http://schemas.microsoft.com/office/powerpoint/2010/main" val="860932182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el 1"/>
          <p:cNvSpPr>
            <a:spLocks noGrp="1"/>
          </p:cNvSpPr>
          <p:nvPr>
            <p:ph type="ctrTitle" idx="4294967295"/>
          </p:nvPr>
        </p:nvSpPr>
        <p:spPr bwMode="auto">
          <a:xfrm>
            <a:off x="2555875" y="188913"/>
            <a:ext cx="5181600" cy="985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e-DE" altLang="de-DE" sz="3200" b="1" u="sng" dirty="0"/>
              <a:t>Beispiel 4</a:t>
            </a:r>
            <a:r>
              <a:rPr lang="de-DE" altLang="de-DE" dirty="0"/>
              <a:t>: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4294967295"/>
          </p:nvPr>
        </p:nvSpPr>
        <p:spPr bwMode="auto">
          <a:xfrm>
            <a:off x="395288" y="1989138"/>
            <a:ext cx="7993062" cy="4081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e-DE" altLang="de-DE" sz="2000" dirty="0"/>
              <a:t>4 Jahre	</a:t>
            </a:r>
            <a:r>
              <a:rPr lang="de-DE" altLang="de-DE" sz="2000" u="sng" dirty="0"/>
              <a:t>Grund</a:t>
            </a:r>
            <a:r>
              <a:rPr lang="de-DE" altLang="de-DE" sz="2000" dirty="0"/>
              <a:t>schule =&gt; Übertritt Mittelschule</a:t>
            </a:r>
          </a:p>
          <a:p>
            <a:pPr eaLnBrk="1" hangingPunct="1"/>
            <a:r>
              <a:rPr lang="de-DE" altLang="de-DE" sz="2000" dirty="0"/>
              <a:t>5 Jahre	Mittelschule =&gt; Qualifizierender Mittelschulabschluss</a:t>
            </a:r>
          </a:p>
          <a:p>
            <a:pPr eaLnBrk="1" hangingPunct="1"/>
            <a:r>
              <a:rPr lang="de-DE" altLang="de-DE" sz="2000" dirty="0"/>
              <a:t>3 Jahre	</a:t>
            </a:r>
            <a:r>
              <a:rPr lang="de-DE" altLang="de-DE" sz="2000" u="sng" dirty="0"/>
              <a:t>Berufs</a:t>
            </a:r>
            <a:r>
              <a:rPr lang="de-DE" altLang="de-DE" sz="2000" dirty="0"/>
              <a:t>schule =&gt; </a:t>
            </a:r>
            <a:r>
              <a:rPr lang="de-DE" altLang="de-DE" sz="2000" u="sng" dirty="0"/>
              <a:t>Berufsabschluss + Mittlere Reife</a:t>
            </a:r>
          </a:p>
          <a:p>
            <a:pPr eaLnBrk="1" hangingPunct="1"/>
            <a:r>
              <a:rPr lang="de-DE" altLang="de-DE" sz="2000" u="sng" dirty="0"/>
              <a:t>3 Jahre</a:t>
            </a:r>
            <a:r>
              <a:rPr lang="de-DE" altLang="de-DE" sz="2000" dirty="0"/>
              <a:t>	</a:t>
            </a:r>
            <a:r>
              <a:rPr lang="de-DE" altLang="de-DE" sz="2000" u="sng" dirty="0"/>
              <a:t>Vorklasse</a:t>
            </a:r>
            <a:r>
              <a:rPr lang="de-DE" altLang="de-DE" sz="2000" dirty="0"/>
              <a:t> BOS + BOS =&gt; fachgebundene Hochschulreife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de-DE" altLang="de-DE" sz="2000" dirty="0"/>
              <a:t>15 Jahre	(Verkürzung der Praktika im Studium!)</a:t>
            </a:r>
          </a:p>
        </p:txBody>
      </p:sp>
    </p:spTree>
    <p:extLst>
      <p:ext uri="{BB962C8B-B14F-4D97-AF65-F5344CB8AC3E}">
        <p14:creationId xmlns:p14="http://schemas.microsoft.com/office/powerpoint/2010/main" val="1440491766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el 1"/>
          <p:cNvSpPr>
            <a:spLocks noGrp="1"/>
          </p:cNvSpPr>
          <p:nvPr>
            <p:ph type="ctrTitle" idx="4294967295"/>
          </p:nvPr>
        </p:nvSpPr>
        <p:spPr bwMode="auto">
          <a:xfrm>
            <a:off x="685800" y="260350"/>
            <a:ext cx="7772400" cy="985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e-DE" altLang="de-DE" sz="3200" b="1" u="sng"/>
              <a:t>Beispiel 3:</a:t>
            </a:r>
          </a:p>
        </p:txBody>
      </p:sp>
      <p:sp>
        <p:nvSpPr>
          <p:cNvPr id="41987" name="Untertitel 2"/>
          <p:cNvSpPr>
            <a:spLocks noGrp="1"/>
          </p:cNvSpPr>
          <p:nvPr>
            <p:ph type="subTitle" idx="4294967295"/>
          </p:nvPr>
        </p:nvSpPr>
        <p:spPr bwMode="auto">
          <a:xfrm>
            <a:off x="1042988" y="1773238"/>
            <a:ext cx="7705725" cy="408146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58775" indent="-358775" eaLnBrk="1" hangingPunct="1">
              <a:defRPr/>
            </a:pPr>
            <a:r>
              <a:rPr lang="de-DE" sz="2400" dirty="0"/>
              <a:t>4 Jahre	Grundschule =&gt; Übertritt Mittelschule</a:t>
            </a:r>
          </a:p>
          <a:p>
            <a:pPr marL="358775" indent="-358775" eaLnBrk="1" hangingPunct="1">
              <a:defRPr/>
            </a:pPr>
            <a:r>
              <a:rPr lang="de-DE" sz="2400" dirty="0"/>
              <a:t>2 Jahre	Mittelschule     =&gt; Übertritt WS oder früher</a:t>
            </a:r>
          </a:p>
          <a:p>
            <a:pPr marL="358775" indent="-358775" eaLnBrk="1" hangingPunct="1">
              <a:defRPr/>
            </a:pPr>
            <a:r>
              <a:rPr lang="de-DE" sz="2400" dirty="0"/>
              <a:t>4 Jahre	Wirtschaftsschule =&gt; Mittlere Reife</a:t>
            </a:r>
          </a:p>
          <a:p>
            <a:pPr marL="358775" indent="-358775" eaLnBrk="1" hangingPunct="1">
              <a:defRPr/>
            </a:pPr>
            <a:r>
              <a:rPr lang="de-DE" sz="2400" u="sng" dirty="0"/>
              <a:t>2 Jahre</a:t>
            </a:r>
            <a:r>
              <a:rPr lang="de-DE" sz="2400" dirty="0"/>
              <a:t>	Fachoberschule =&gt; Fachabitur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de-DE" sz="2400" dirty="0"/>
              <a:t>12 Jahre</a:t>
            </a:r>
          </a:p>
        </p:txBody>
      </p:sp>
    </p:spTree>
    <p:extLst>
      <p:ext uri="{BB962C8B-B14F-4D97-AF65-F5344CB8AC3E}">
        <p14:creationId xmlns:p14="http://schemas.microsoft.com/office/powerpoint/2010/main" val="3253128043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3">
            <a:extLst>
              <a:ext uri="{FF2B5EF4-FFF2-40B4-BE49-F238E27FC236}">
                <a16:creationId xmlns:a16="http://schemas.microsoft.com/office/drawing/2014/main" id="{47A5EC21-30CB-46CA-92CC-87EC8904AC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5625" y="6016625"/>
            <a:ext cx="5645150" cy="592138"/>
          </a:xfrm>
          <a:prstGeom prst="rect">
            <a:avLst/>
          </a:prstGeom>
          <a:solidFill>
            <a:srgbClr val="FF993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de-DE" altLang="de-DE">
                <a:solidFill>
                  <a:srgbClr val="003399"/>
                </a:solidFill>
                <a:latin typeface="Times New Roman" panose="02020603050405020304" pitchFamily="18" charset="0"/>
              </a:rPr>
              <a:t>Mittlerer Bildungsabschluss</a:t>
            </a:r>
          </a:p>
        </p:txBody>
      </p:sp>
      <p:sp>
        <p:nvSpPr>
          <p:cNvPr id="104451" name="Rectangle 4">
            <a:extLst>
              <a:ext uri="{FF2B5EF4-FFF2-40B4-BE49-F238E27FC236}">
                <a16:creationId xmlns:a16="http://schemas.microsoft.com/office/drawing/2014/main" id="{00127F47-D906-4339-825B-E170403241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19200"/>
            <a:ext cx="990600" cy="4498975"/>
          </a:xfrm>
          <a:prstGeom prst="rect">
            <a:avLst/>
          </a:prstGeom>
          <a:solidFill>
            <a:srgbClr val="CCEC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ECFF"/>
            </a:extrusionClr>
            <a:contourClr>
              <a:srgbClr val="CCECFF"/>
            </a:contourClr>
          </a:sp3d>
        </p:spPr>
        <p:txBody>
          <a:bodyPr lIns="92075" tIns="46038" rIns="92075" bIns="46038">
            <a:spAutoFit/>
            <a:flatTx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de-DE" altLang="de-DE" sz="2000">
                <a:solidFill>
                  <a:srgbClr val="FF0000"/>
                </a:solidFill>
                <a:latin typeface="Times New Roman" panose="02020603050405020304" pitchFamily="18" charset="0"/>
              </a:rPr>
              <a:t>Allge-meine HSR</a:t>
            </a:r>
            <a:endParaRPr lang="de-DE" altLang="de-DE" sz="2000">
              <a:solidFill>
                <a:srgbClr val="003399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  <a:buFontTx/>
              <a:buNone/>
            </a:pPr>
            <a:endParaRPr lang="de-DE" altLang="de-DE" sz="2000">
              <a:solidFill>
                <a:srgbClr val="003399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  <a:buFontTx/>
              <a:buNone/>
            </a:pPr>
            <a:r>
              <a:rPr lang="de-DE" altLang="de-DE" sz="2000" b="1" i="1" u="sng">
                <a:solidFill>
                  <a:srgbClr val="003399"/>
                </a:solidFill>
                <a:latin typeface="Times New Roman" panose="02020603050405020304" pitchFamily="18" charset="0"/>
              </a:rPr>
              <a:t>Gym-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de-DE" altLang="de-DE" sz="2000" b="1" i="1" u="sng">
                <a:solidFill>
                  <a:srgbClr val="003399"/>
                </a:solidFill>
                <a:latin typeface="Times New Roman" panose="02020603050405020304" pitchFamily="18" charset="0"/>
              </a:rPr>
              <a:t>na-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de-DE" altLang="de-DE" sz="2000" b="1" i="1" u="sng">
                <a:solidFill>
                  <a:srgbClr val="003399"/>
                </a:solidFill>
                <a:latin typeface="Times New Roman" panose="02020603050405020304" pitchFamily="18" charset="0"/>
              </a:rPr>
              <a:t>sium</a:t>
            </a:r>
            <a:endParaRPr lang="de-DE" altLang="de-DE" sz="2000">
              <a:solidFill>
                <a:srgbClr val="003399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  <a:buFontTx/>
              <a:buNone/>
            </a:pPr>
            <a:endParaRPr lang="de-DE" altLang="de-DE" sz="1800">
              <a:solidFill>
                <a:srgbClr val="003399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  <a:buFontTx/>
              <a:buNone/>
            </a:pPr>
            <a:endParaRPr lang="de-DE" altLang="de-DE" sz="1800">
              <a:solidFill>
                <a:srgbClr val="003399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  <a:buFontTx/>
              <a:buNone/>
            </a:pPr>
            <a:r>
              <a:rPr lang="de-DE" altLang="de-DE" sz="1800">
                <a:solidFill>
                  <a:srgbClr val="003399"/>
                </a:solidFill>
                <a:latin typeface="Times New Roman" panose="02020603050405020304" pitchFamily="18" charset="0"/>
              </a:rPr>
              <a:t>10./11.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de-DE" altLang="de-DE" sz="1800">
                <a:solidFill>
                  <a:srgbClr val="003399"/>
                </a:solidFill>
                <a:latin typeface="Times New Roman" panose="02020603050405020304" pitchFamily="18" charset="0"/>
              </a:rPr>
              <a:t>Klasse</a:t>
            </a:r>
          </a:p>
        </p:txBody>
      </p:sp>
      <p:sp>
        <p:nvSpPr>
          <p:cNvPr id="104452" name="Rectangle 5">
            <a:extLst>
              <a:ext uri="{FF2B5EF4-FFF2-40B4-BE49-F238E27FC236}">
                <a16:creationId xmlns:a16="http://schemas.microsoft.com/office/drawing/2014/main" id="{F2F54ED0-B315-4E72-A5BC-3BDCC34F35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2286000"/>
            <a:ext cx="2511425" cy="2695575"/>
          </a:xfrm>
          <a:prstGeom prst="rect">
            <a:avLst/>
          </a:prstGeom>
          <a:solidFill>
            <a:srgbClr val="CCEC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ECFF"/>
            </a:extrusionClr>
            <a:contourClr>
              <a:srgbClr val="CCECFF"/>
            </a:contourClr>
          </a:sp3d>
        </p:spPr>
        <p:txBody>
          <a:bodyPr lIns="92075" tIns="46038" rIns="92075" bIns="46038">
            <a:spAutoFit/>
            <a:flatTx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de-DE" altLang="de-DE" sz="2000">
                <a:solidFill>
                  <a:srgbClr val="FF0000"/>
                </a:solidFill>
                <a:latin typeface="Times New Roman" panose="02020603050405020304" pitchFamily="18" charset="0"/>
              </a:rPr>
              <a:t>Allgemeine HSR/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de-DE" altLang="de-DE" sz="2000" i="1">
                <a:solidFill>
                  <a:srgbClr val="003399"/>
                </a:solidFill>
                <a:latin typeface="Times New Roman" panose="02020603050405020304" pitchFamily="18" charset="0"/>
              </a:rPr>
              <a:t> </a:t>
            </a:r>
            <a:r>
              <a:rPr lang="de-DE" altLang="de-DE" sz="2000">
                <a:solidFill>
                  <a:srgbClr val="FF0000"/>
                </a:solidFill>
                <a:latin typeface="Times New Roman" panose="02020603050405020304" pitchFamily="18" charset="0"/>
              </a:rPr>
              <a:t>Fachhochschulreife</a:t>
            </a:r>
            <a:endParaRPr lang="de-DE" altLang="de-DE" sz="2000" i="1">
              <a:solidFill>
                <a:srgbClr val="003399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  <a:buFontTx/>
              <a:buNone/>
            </a:pPr>
            <a:r>
              <a:rPr lang="de-DE" altLang="de-DE" sz="2000" b="1" i="1" u="sng">
                <a:solidFill>
                  <a:srgbClr val="003399"/>
                </a:solidFill>
                <a:latin typeface="Times New Roman" panose="02020603050405020304" pitchFamily="18" charset="0"/>
              </a:rPr>
              <a:t>Fachoberschule</a:t>
            </a:r>
            <a:endParaRPr lang="de-DE" altLang="de-DE" sz="2000" i="1">
              <a:solidFill>
                <a:srgbClr val="003399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  <a:buFontTx/>
              <a:buNone/>
            </a:pPr>
            <a:endParaRPr lang="de-DE" altLang="de-DE" sz="2000" i="1">
              <a:solidFill>
                <a:srgbClr val="003399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  <a:buFontTx/>
              <a:buNone/>
            </a:pPr>
            <a:r>
              <a:rPr lang="de-DE" altLang="de-DE" sz="2000" i="1">
                <a:solidFill>
                  <a:srgbClr val="003399"/>
                </a:solidFill>
                <a:latin typeface="Times New Roman" panose="02020603050405020304" pitchFamily="18" charset="0"/>
              </a:rPr>
              <a:t>13. Klasse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de-DE" altLang="de-DE" sz="2000" i="1">
                <a:solidFill>
                  <a:srgbClr val="003399"/>
                </a:solidFill>
                <a:latin typeface="Times New Roman" panose="02020603050405020304" pitchFamily="18" charset="0"/>
              </a:rPr>
              <a:t>11. und 12. Klasse</a:t>
            </a:r>
          </a:p>
        </p:txBody>
      </p:sp>
      <p:sp>
        <p:nvSpPr>
          <p:cNvPr id="104453" name="Rectangle 6">
            <a:extLst>
              <a:ext uri="{FF2B5EF4-FFF2-40B4-BE49-F238E27FC236}">
                <a16:creationId xmlns:a16="http://schemas.microsoft.com/office/drawing/2014/main" id="{19B57AA0-5915-4AEF-B2CB-5BB47871B9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4800600"/>
            <a:ext cx="3578225" cy="866775"/>
          </a:xfrm>
          <a:prstGeom prst="rect">
            <a:avLst/>
          </a:prstGeom>
          <a:solidFill>
            <a:srgbClr val="CCFF99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FF99"/>
            </a:extrusionClr>
            <a:contourClr>
              <a:srgbClr val="CCFF99"/>
            </a:contourClr>
          </a:sp3d>
        </p:spPr>
        <p:txBody>
          <a:bodyPr lIns="92075" tIns="46038" rIns="92075" bIns="46038">
            <a:spAutoFit/>
            <a:flatTx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de-DE" altLang="de-DE" sz="2000">
                <a:solidFill>
                  <a:srgbClr val="FF0000"/>
                </a:solidFill>
                <a:latin typeface="Times New Roman" panose="02020603050405020304" pitchFamily="18" charset="0"/>
              </a:rPr>
              <a:t>Berufsabschluss</a:t>
            </a:r>
            <a:endParaRPr lang="de-DE" altLang="de-DE" sz="2000">
              <a:solidFill>
                <a:srgbClr val="003399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  <a:buFontTx/>
              <a:buNone/>
            </a:pPr>
            <a:r>
              <a:rPr lang="de-DE" altLang="de-DE" sz="2000">
                <a:solidFill>
                  <a:srgbClr val="003399"/>
                </a:solidFill>
                <a:latin typeface="Times New Roman" panose="02020603050405020304" pitchFamily="18" charset="0"/>
              </a:rPr>
              <a:t>Berufsausbildung</a:t>
            </a:r>
          </a:p>
        </p:txBody>
      </p:sp>
      <p:sp>
        <p:nvSpPr>
          <p:cNvPr id="104454" name="Rectangle 7">
            <a:extLst>
              <a:ext uri="{FF2B5EF4-FFF2-40B4-BE49-F238E27FC236}">
                <a16:creationId xmlns:a16="http://schemas.microsoft.com/office/drawing/2014/main" id="{24DC944A-E432-4BE2-8909-81B9FDBD3F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9925" y="1268413"/>
            <a:ext cx="1749425" cy="2030412"/>
          </a:xfrm>
          <a:prstGeom prst="rect">
            <a:avLst/>
          </a:prstGeom>
          <a:solidFill>
            <a:srgbClr val="CCFF99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FF99"/>
            </a:extrusionClr>
            <a:contourClr>
              <a:srgbClr val="CCFF99"/>
            </a:contourClr>
          </a:sp3d>
        </p:spPr>
        <p:txBody>
          <a:bodyPr lIns="92075" tIns="46038" rIns="92075" bIns="46038">
            <a:spAutoFit/>
            <a:flatTx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de-DE" altLang="de-DE" sz="1800">
                <a:solidFill>
                  <a:srgbClr val="FF0000"/>
                </a:solidFill>
                <a:latin typeface="Times New Roman" panose="02020603050405020304" pitchFamily="18" charset="0"/>
              </a:rPr>
              <a:t>Techniker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de-DE" altLang="de-DE" sz="1800">
                <a:solidFill>
                  <a:srgbClr val="FF0000"/>
                </a:solidFill>
                <a:latin typeface="Times New Roman" panose="02020603050405020304" pitchFamily="18" charset="0"/>
              </a:rPr>
              <a:t>Meister</a:t>
            </a:r>
            <a:endParaRPr lang="de-DE" altLang="de-DE" sz="1800">
              <a:solidFill>
                <a:srgbClr val="003399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  <a:buFontTx/>
              <a:buNone/>
            </a:pPr>
            <a:endParaRPr lang="de-DE" altLang="de-DE" sz="1800">
              <a:solidFill>
                <a:srgbClr val="003399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  <a:buFontTx/>
              <a:buNone/>
            </a:pPr>
            <a:r>
              <a:rPr lang="de-DE" altLang="de-DE" sz="1800" b="1" i="1" u="sng">
                <a:solidFill>
                  <a:srgbClr val="003399"/>
                </a:solidFill>
                <a:latin typeface="Times New Roman" panose="02020603050405020304" pitchFamily="18" charset="0"/>
              </a:rPr>
              <a:t>Fachschule</a:t>
            </a:r>
            <a:endParaRPr lang="de-DE" altLang="de-DE" sz="1800">
              <a:solidFill>
                <a:srgbClr val="003399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  <a:buFontTx/>
              <a:buNone/>
            </a:pPr>
            <a:endParaRPr lang="de-DE" altLang="de-DE" sz="1800" b="1" i="1" u="sng">
              <a:solidFill>
                <a:srgbClr val="003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4455" name="Rectangle 8">
            <a:extLst>
              <a:ext uri="{FF2B5EF4-FFF2-40B4-BE49-F238E27FC236}">
                <a16:creationId xmlns:a16="http://schemas.microsoft.com/office/drawing/2014/main" id="{3A793AC4-F100-4D64-A36E-2D5299C3F8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1295400"/>
            <a:ext cx="2057400" cy="3032125"/>
          </a:xfrm>
          <a:prstGeom prst="rect">
            <a:avLst/>
          </a:prstGeom>
          <a:solidFill>
            <a:srgbClr val="CCEC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ECFF"/>
            </a:extrusionClr>
            <a:contourClr>
              <a:srgbClr val="CCECFF"/>
            </a:contourClr>
          </a:sp3d>
        </p:spPr>
        <p:txBody>
          <a:bodyPr lIns="92075" tIns="46038" rIns="92075" bIns="46038">
            <a:spAutoFit/>
            <a:flatTx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de-DE" altLang="de-DE" sz="1800">
                <a:solidFill>
                  <a:srgbClr val="FF0000"/>
                </a:solidFill>
                <a:latin typeface="Times New Roman" panose="02020603050405020304" pitchFamily="18" charset="0"/>
              </a:rPr>
              <a:t>Allgemeine/ Fachgebundene HSR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de-DE" altLang="de-DE" sz="1800">
                <a:solidFill>
                  <a:srgbClr val="FF0000"/>
                </a:solidFill>
                <a:latin typeface="Times New Roman" panose="02020603050405020304" pitchFamily="18" charset="0"/>
              </a:rPr>
              <a:t>Fachhochschulreife</a:t>
            </a:r>
            <a:endParaRPr lang="de-DE" altLang="de-DE" sz="1800">
              <a:solidFill>
                <a:srgbClr val="003399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  <a:buFontTx/>
              <a:buNone/>
            </a:pPr>
            <a:r>
              <a:rPr lang="de-DE" altLang="de-DE" sz="2000" b="1" i="1" u="sng">
                <a:solidFill>
                  <a:srgbClr val="003399"/>
                </a:solidFill>
                <a:latin typeface="Times New Roman" panose="02020603050405020304" pitchFamily="18" charset="0"/>
              </a:rPr>
              <a:t>Berufsober-schule</a:t>
            </a:r>
            <a:endParaRPr lang="de-DE" altLang="de-DE" sz="2000">
              <a:solidFill>
                <a:srgbClr val="003399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  <a:buFontTx/>
              <a:buNone/>
            </a:pPr>
            <a:r>
              <a:rPr lang="de-DE" altLang="de-DE" sz="2000">
                <a:solidFill>
                  <a:srgbClr val="003399"/>
                </a:solidFill>
                <a:latin typeface="Times New Roman" panose="02020603050405020304" pitchFamily="18" charset="0"/>
              </a:rPr>
              <a:t>12. und 13.Klasse</a:t>
            </a:r>
          </a:p>
          <a:p>
            <a:pPr algn="ctr">
              <a:spcBef>
                <a:spcPct val="50000"/>
              </a:spcBef>
              <a:buFontTx/>
              <a:buNone/>
            </a:pPr>
            <a:endParaRPr lang="de-DE" altLang="de-DE" sz="2000" b="1">
              <a:solidFill>
                <a:srgbClr val="003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4456" name="Rectangle 9">
            <a:extLst>
              <a:ext uri="{FF2B5EF4-FFF2-40B4-BE49-F238E27FC236}">
                <a16:creationId xmlns:a16="http://schemas.microsoft.com/office/drawing/2014/main" id="{0C2A9A70-17C6-4992-A4B1-95356567D3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5188" y="1144588"/>
            <a:ext cx="2435225" cy="469900"/>
          </a:xfrm>
          <a:prstGeom prst="rect">
            <a:avLst/>
          </a:prstGeom>
          <a:solidFill>
            <a:srgbClr val="FF9933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9933"/>
            </a:contourClr>
          </a:sp3d>
        </p:spPr>
        <p:txBody>
          <a:bodyPr lIns="92075" tIns="46038" rIns="92075" bIns="46038">
            <a:spAutoFit/>
            <a:flatTx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de-DE" altLang="de-DE" sz="2400">
                <a:solidFill>
                  <a:srgbClr val="003399"/>
                </a:solidFill>
                <a:latin typeface="Tahoma" panose="020B0604030504040204" pitchFamily="34" charset="0"/>
              </a:rPr>
              <a:t>Fachhochschule</a:t>
            </a:r>
          </a:p>
        </p:txBody>
      </p:sp>
      <p:sp>
        <p:nvSpPr>
          <p:cNvPr id="104457" name="Rectangle 10">
            <a:extLst>
              <a:ext uri="{FF2B5EF4-FFF2-40B4-BE49-F238E27FC236}">
                <a16:creationId xmlns:a16="http://schemas.microsoft.com/office/drawing/2014/main" id="{FA502BD5-6E49-4DF9-844F-E954B44B70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381000"/>
            <a:ext cx="3505200" cy="531813"/>
          </a:xfrm>
          <a:prstGeom prst="rect">
            <a:avLst/>
          </a:prstGeom>
          <a:solidFill>
            <a:srgbClr val="FF9933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9933"/>
            </a:contourClr>
          </a:sp3d>
        </p:spPr>
        <p:txBody>
          <a:bodyPr lIns="92075" tIns="46038" rIns="92075" bIns="46038">
            <a:spAutoFit/>
            <a:flatTx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de-DE" altLang="de-DE" sz="2800">
                <a:solidFill>
                  <a:srgbClr val="003399"/>
                </a:solidFill>
                <a:latin typeface="Tahoma" panose="020B0604030504040204" pitchFamily="34" charset="0"/>
              </a:rPr>
              <a:t>Universität</a:t>
            </a:r>
          </a:p>
        </p:txBody>
      </p:sp>
      <p:sp>
        <p:nvSpPr>
          <p:cNvPr id="104458" name="Freeform 11">
            <a:extLst>
              <a:ext uri="{FF2B5EF4-FFF2-40B4-BE49-F238E27FC236}">
                <a16:creationId xmlns:a16="http://schemas.microsoft.com/office/drawing/2014/main" id="{30BC5E59-EF97-422B-8435-4C9E297E7152}"/>
              </a:ext>
            </a:extLst>
          </p:cNvPr>
          <p:cNvSpPr>
            <a:spLocks/>
          </p:cNvSpPr>
          <p:nvPr/>
        </p:nvSpPr>
        <p:spPr bwMode="auto">
          <a:xfrm>
            <a:off x="838200" y="5791200"/>
            <a:ext cx="992188" cy="534988"/>
          </a:xfrm>
          <a:custGeom>
            <a:avLst/>
            <a:gdLst>
              <a:gd name="T0" fmla="*/ 2147483646 w 625"/>
              <a:gd name="T1" fmla="*/ 0 h 337"/>
              <a:gd name="T2" fmla="*/ 0 w 625"/>
              <a:gd name="T3" fmla="*/ 2147483646 h 337"/>
              <a:gd name="T4" fmla="*/ 2147483646 w 625"/>
              <a:gd name="T5" fmla="*/ 2147483646 h 337"/>
              <a:gd name="T6" fmla="*/ 2147483646 w 625"/>
              <a:gd name="T7" fmla="*/ 2147483646 h 337"/>
              <a:gd name="T8" fmla="*/ 2147483646 w 625"/>
              <a:gd name="T9" fmla="*/ 2147483646 h 337"/>
              <a:gd name="T10" fmla="*/ 2147483646 w 625"/>
              <a:gd name="T11" fmla="*/ 2147483646 h 337"/>
              <a:gd name="T12" fmla="*/ 2147483646 w 625"/>
              <a:gd name="T13" fmla="*/ 2147483646 h 337"/>
              <a:gd name="T14" fmla="*/ 2147483646 w 625"/>
              <a:gd name="T15" fmla="*/ 2147483646 h 337"/>
              <a:gd name="T16" fmla="*/ 2147483646 w 625"/>
              <a:gd name="T17" fmla="*/ 2147483646 h 337"/>
              <a:gd name="T18" fmla="*/ 2147483646 w 625"/>
              <a:gd name="T19" fmla="*/ 2147483646 h 337"/>
              <a:gd name="T20" fmla="*/ 2147483646 w 625"/>
              <a:gd name="T21" fmla="*/ 2147483646 h 337"/>
              <a:gd name="T22" fmla="*/ 2147483646 w 625"/>
              <a:gd name="T23" fmla="*/ 2147483646 h 337"/>
              <a:gd name="T24" fmla="*/ 2147483646 w 625"/>
              <a:gd name="T25" fmla="*/ 2147483646 h 337"/>
              <a:gd name="T26" fmla="*/ 2147483646 w 625"/>
              <a:gd name="T27" fmla="*/ 2147483646 h 337"/>
              <a:gd name="T28" fmla="*/ 2147483646 w 625"/>
              <a:gd name="T29" fmla="*/ 2147483646 h 337"/>
              <a:gd name="T30" fmla="*/ 2147483646 w 625"/>
              <a:gd name="T31" fmla="*/ 2147483646 h 337"/>
              <a:gd name="T32" fmla="*/ 2147483646 w 625"/>
              <a:gd name="T33" fmla="*/ 2147483646 h 337"/>
              <a:gd name="T34" fmla="*/ 2147483646 w 625"/>
              <a:gd name="T35" fmla="*/ 2147483646 h 337"/>
              <a:gd name="T36" fmla="*/ 2147483646 w 625"/>
              <a:gd name="T37" fmla="*/ 2147483646 h 337"/>
              <a:gd name="T38" fmla="*/ 2147483646 w 625"/>
              <a:gd name="T39" fmla="*/ 2147483646 h 337"/>
              <a:gd name="T40" fmla="*/ 2147483646 w 625"/>
              <a:gd name="T41" fmla="*/ 2147483646 h 337"/>
              <a:gd name="T42" fmla="*/ 2147483646 w 625"/>
              <a:gd name="T43" fmla="*/ 2147483646 h 337"/>
              <a:gd name="T44" fmla="*/ 2147483646 w 625"/>
              <a:gd name="T45" fmla="*/ 2147483646 h 337"/>
              <a:gd name="T46" fmla="*/ 2147483646 w 625"/>
              <a:gd name="T47" fmla="*/ 2147483646 h 337"/>
              <a:gd name="T48" fmla="*/ 2147483646 w 625"/>
              <a:gd name="T49" fmla="*/ 2147483646 h 337"/>
              <a:gd name="T50" fmla="*/ 2147483646 w 625"/>
              <a:gd name="T51" fmla="*/ 2147483646 h 337"/>
              <a:gd name="T52" fmla="*/ 2147483646 w 625"/>
              <a:gd name="T53" fmla="*/ 2147483646 h 337"/>
              <a:gd name="T54" fmla="*/ 2147483646 w 625"/>
              <a:gd name="T55" fmla="*/ 2147483646 h 337"/>
              <a:gd name="T56" fmla="*/ 2147483646 w 625"/>
              <a:gd name="T57" fmla="*/ 2147483646 h 337"/>
              <a:gd name="T58" fmla="*/ 2147483646 w 625"/>
              <a:gd name="T59" fmla="*/ 2147483646 h 337"/>
              <a:gd name="T60" fmla="*/ 2147483646 w 625"/>
              <a:gd name="T61" fmla="*/ 2147483646 h 337"/>
              <a:gd name="T62" fmla="*/ 2147483646 w 625"/>
              <a:gd name="T63" fmla="*/ 2147483646 h 337"/>
              <a:gd name="T64" fmla="*/ 2147483646 w 625"/>
              <a:gd name="T65" fmla="*/ 2147483646 h 337"/>
              <a:gd name="T66" fmla="*/ 2147483646 w 625"/>
              <a:gd name="T67" fmla="*/ 2147483646 h 337"/>
              <a:gd name="T68" fmla="*/ 2147483646 w 625"/>
              <a:gd name="T69" fmla="*/ 2147483646 h 337"/>
              <a:gd name="T70" fmla="*/ 2147483646 w 625"/>
              <a:gd name="T71" fmla="*/ 2147483646 h 337"/>
              <a:gd name="T72" fmla="*/ 2147483646 w 625"/>
              <a:gd name="T73" fmla="*/ 2147483646 h 337"/>
              <a:gd name="T74" fmla="*/ 2147483646 w 625"/>
              <a:gd name="T75" fmla="*/ 2147483646 h 337"/>
              <a:gd name="T76" fmla="*/ 2147483646 w 625"/>
              <a:gd name="T77" fmla="*/ 0 h 337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625"/>
              <a:gd name="T118" fmla="*/ 0 h 337"/>
              <a:gd name="T119" fmla="*/ 625 w 625"/>
              <a:gd name="T120" fmla="*/ 337 h 337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625" h="337">
                <a:moveTo>
                  <a:pt x="176" y="0"/>
                </a:moveTo>
                <a:lnTo>
                  <a:pt x="0" y="101"/>
                </a:lnTo>
                <a:lnTo>
                  <a:pt x="84" y="101"/>
                </a:lnTo>
                <a:lnTo>
                  <a:pt x="84" y="143"/>
                </a:lnTo>
                <a:lnTo>
                  <a:pt x="85" y="163"/>
                </a:lnTo>
                <a:lnTo>
                  <a:pt x="89" y="182"/>
                </a:lnTo>
                <a:lnTo>
                  <a:pt x="96" y="200"/>
                </a:lnTo>
                <a:lnTo>
                  <a:pt x="105" y="218"/>
                </a:lnTo>
                <a:lnTo>
                  <a:pt x="116" y="235"/>
                </a:lnTo>
                <a:lnTo>
                  <a:pt x="130" y="251"/>
                </a:lnTo>
                <a:lnTo>
                  <a:pt x="145" y="265"/>
                </a:lnTo>
                <a:lnTo>
                  <a:pt x="162" y="279"/>
                </a:lnTo>
                <a:lnTo>
                  <a:pt x="181" y="292"/>
                </a:lnTo>
                <a:lnTo>
                  <a:pt x="202" y="303"/>
                </a:lnTo>
                <a:lnTo>
                  <a:pt x="224" y="313"/>
                </a:lnTo>
                <a:lnTo>
                  <a:pt x="247" y="321"/>
                </a:lnTo>
                <a:lnTo>
                  <a:pt x="272" y="327"/>
                </a:lnTo>
                <a:lnTo>
                  <a:pt x="297" y="332"/>
                </a:lnTo>
                <a:lnTo>
                  <a:pt x="324" y="335"/>
                </a:lnTo>
                <a:lnTo>
                  <a:pt x="351" y="336"/>
                </a:lnTo>
                <a:lnTo>
                  <a:pt x="624" y="336"/>
                </a:lnTo>
                <a:lnTo>
                  <a:pt x="624" y="235"/>
                </a:lnTo>
                <a:lnTo>
                  <a:pt x="351" y="235"/>
                </a:lnTo>
                <a:lnTo>
                  <a:pt x="343" y="235"/>
                </a:lnTo>
                <a:lnTo>
                  <a:pt x="334" y="233"/>
                </a:lnTo>
                <a:lnTo>
                  <a:pt x="326" y="231"/>
                </a:lnTo>
                <a:lnTo>
                  <a:pt x="319" y="228"/>
                </a:lnTo>
                <a:lnTo>
                  <a:pt x="311" y="224"/>
                </a:lnTo>
                <a:lnTo>
                  <a:pt x="304" y="219"/>
                </a:lnTo>
                <a:lnTo>
                  <a:pt x="298" y="214"/>
                </a:lnTo>
                <a:lnTo>
                  <a:pt x="292" y="208"/>
                </a:lnTo>
                <a:lnTo>
                  <a:pt x="286" y="202"/>
                </a:lnTo>
                <a:lnTo>
                  <a:pt x="281" y="195"/>
                </a:lnTo>
                <a:lnTo>
                  <a:pt x="274" y="179"/>
                </a:lnTo>
                <a:lnTo>
                  <a:pt x="269" y="162"/>
                </a:lnTo>
                <a:lnTo>
                  <a:pt x="267" y="143"/>
                </a:lnTo>
                <a:lnTo>
                  <a:pt x="267" y="101"/>
                </a:lnTo>
                <a:lnTo>
                  <a:pt x="351" y="101"/>
                </a:lnTo>
                <a:lnTo>
                  <a:pt x="176" y="0"/>
                </a:lnTo>
              </a:path>
            </a:pathLst>
          </a:custGeom>
          <a:solidFill>
            <a:schemeClr val="accent1"/>
          </a:solidFill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104459" name="AutoShape 12">
            <a:extLst>
              <a:ext uri="{FF2B5EF4-FFF2-40B4-BE49-F238E27FC236}">
                <a16:creationId xmlns:a16="http://schemas.microsoft.com/office/drawing/2014/main" id="{5FDD4AB2-A24A-4199-8A8F-D8E9E8AF9E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3575" y="5641975"/>
            <a:ext cx="298450" cy="374650"/>
          </a:xfrm>
          <a:prstGeom prst="upArrow">
            <a:avLst>
              <a:gd name="adj1" fmla="val 50000"/>
              <a:gd name="adj2" fmla="val 3136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>
              <a:latin typeface="Arial" panose="020B0604020202020204" pitchFamily="34" charset="0"/>
            </a:endParaRPr>
          </a:p>
        </p:txBody>
      </p:sp>
      <p:sp>
        <p:nvSpPr>
          <p:cNvPr id="104460" name="AutoShape 13">
            <a:extLst>
              <a:ext uri="{FF2B5EF4-FFF2-40B4-BE49-F238E27FC236}">
                <a16:creationId xmlns:a16="http://schemas.microsoft.com/office/drawing/2014/main" id="{324FA3F5-43EE-4DB4-8177-6E88171654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80175" y="5641975"/>
            <a:ext cx="298450" cy="374650"/>
          </a:xfrm>
          <a:prstGeom prst="upArrow">
            <a:avLst>
              <a:gd name="adj1" fmla="val 50000"/>
              <a:gd name="adj2" fmla="val 3136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>
              <a:latin typeface="Arial" panose="020B0604020202020204" pitchFamily="34" charset="0"/>
            </a:endParaRPr>
          </a:p>
        </p:txBody>
      </p:sp>
      <p:sp>
        <p:nvSpPr>
          <p:cNvPr id="104461" name="AutoShape 14">
            <a:extLst>
              <a:ext uri="{FF2B5EF4-FFF2-40B4-BE49-F238E27FC236}">
                <a16:creationId xmlns:a16="http://schemas.microsoft.com/office/drawing/2014/main" id="{E1C27F3E-DCA6-416E-B0B9-AAD4CAB145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9375" y="3357563"/>
            <a:ext cx="298450" cy="1363662"/>
          </a:xfrm>
          <a:prstGeom prst="upArrow">
            <a:avLst>
              <a:gd name="adj1" fmla="val 50000"/>
              <a:gd name="adj2" fmla="val 114144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>
              <a:latin typeface="Arial" panose="020B0604020202020204" pitchFamily="34" charset="0"/>
            </a:endParaRPr>
          </a:p>
        </p:txBody>
      </p:sp>
      <p:sp>
        <p:nvSpPr>
          <p:cNvPr id="104462" name="AutoShape 15">
            <a:extLst>
              <a:ext uri="{FF2B5EF4-FFF2-40B4-BE49-F238E27FC236}">
                <a16:creationId xmlns:a16="http://schemas.microsoft.com/office/drawing/2014/main" id="{EB9CD882-A0A8-4FBD-AA2F-A2BEDDBC65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1975" y="4437063"/>
            <a:ext cx="298450" cy="284162"/>
          </a:xfrm>
          <a:prstGeom prst="upArrow">
            <a:avLst>
              <a:gd name="adj1" fmla="val 50000"/>
              <a:gd name="adj2" fmla="val 24981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>
              <a:latin typeface="Arial" panose="020B0604020202020204" pitchFamily="34" charset="0"/>
            </a:endParaRPr>
          </a:p>
        </p:txBody>
      </p:sp>
      <p:sp>
        <p:nvSpPr>
          <p:cNvPr id="104463" name="AutoShape 16">
            <a:extLst>
              <a:ext uri="{FF2B5EF4-FFF2-40B4-BE49-F238E27FC236}">
                <a16:creationId xmlns:a16="http://schemas.microsoft.com/office/drawing/2014/main" id="{5CD6318E-272C-4E7A-ADA8-7D7DACC7CD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4375" y="993775"/>
            <a:ext cx="298450" cy="298450"/>
          </a:xfrm>
          <a:prstGeom prst="upArrow">
            <a:avLst>
              <a:gd name="adj1" fmla="val 50000"/>
              <a:gd name="adj2" fmla="val 24981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>
              <a:latin typeface="Arial" panose="020B0604020202020204" pitchFamily="34" charset="0"/>
            </a:endParaRPr>
          </a:p>
        </p:txBody>
      </p:sp>
      <p:sp>
        <p:nvSpPr>
          <p:cNvPr id="104464" name="AutoShape 17">
            <a:extLst>
              <a:ext uri="{FF2B5EF4-FFF2-40B4-BE49-F238E27FC236}">
                <a16:creationId xmlns:a16="http://schemas.microsoft.com/office/drawing/2014/main" id="{76FB8C32-BEA5-4C64-92E8-12F9C933BB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7375" y="1755775"/>
            <a:ext cx="298450" cy="527050"/>
          </a:xfrm>
          <a:prstGeom prst="upArrow">
            <a:avLst>
              <a:gd name="adj1" fmla="val 50000"/>
              <a:gd name="adj2" fmla="val 44116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>
              <a:latin typeface="Arial" panose="020B0604020202020204" pitchFamily="34" charset="0"/>
            </a:endParaRPr>
          </a:p>
        </p:txBody>
      </p:sp>
      <p:sp>
        <p:nvSpPr>
          <p:cNvPr id="104465" name="Freeform 18">
            <a:extLst>
              <a:ext uri="{FF2B5EF4-FFF2-40B4-BE49-F238E27FC236}">
                <a16:creationId xmlns:a16="http://schemas.microsoft.com/office/drawing/2014/main" id="{218F269B-4634-43AC-8EE2-45FBA32E9162}"/>
              </a:ext>
            </a:extLst>
          </p:cNvPr>
          <p:cNvSpPr>
            <a:spLocks/>
          </p:cNvSpPr>
          <p:nvPr/>
        </p:nvSpPr>
        <p:spPr bwMode="auto">
          <a:xfrm>
            <a:off x="927894" y="604755"/>
            <a:ext cx="3124200" cy="381000"/>
          </a:xfrm>
          <a:custGeom>
            <a:avLst/>
            <a:gdLst>
              <a:gd name="T0" fmla="*/ 2147483646 w 1008"/>
              <a:gd name="T1" fmla="*/ 2147483646 h 289"/>
              <a:gd name="T2" fmla="*/ 2147483646 w 1008"/>
              <a:gd name="T3" fmla="*/ 0 h 289"/>
              <a:gd name="T4" fmla="*/ 2147483646 w 1008"/>
              <a:gd name="T5" fmla="*/ 2147483646 h 289"/>
              <a:gd name="T6" fmla="*/ 2147483646 w 1008"/>
              <a:gd name="T7" fmla="*/ 2147483646 h 289"/>
              <a:gd name="T8" fmla="*/ 2147483646 w 1008"/>
              <a:gd name="T9" fmla="*/ 2147483646 h 289"/>
              <a:gd name="T10" fmla="*/ 2147483646 w 1008"/>
              <a:gd name="T11" fmla="*/ 2147483646 h 289"/>
              <a:gd name="T12" fmla="*/ 2147483646 w 1008"/>
              <a:gd name="T13" fmla="*/ 2147483646 h 289"/>
              <a:gd name="T14" fmla="*/ 2147483646 w 1008"/>
              <a:gd name="T15" fmla="*/ 2147483646 h 289"/>
              <a:gd name="T16" fmla="*/ 2147483646 w 1008"/>
              <a:gd name="T17" fmla="*/ 2147483646 h 289"/>
              <a:gd name="T18" fmla="*/ 2147483646 w 1008"/>
              <a:gd name="T19" fmla="*/ 2147483646 h 289"/>
              <a:gd name="T20" fmla="*/ 2147483646 w 1008"/>
              <a:gd name="T21" fmla="*/ 2147483646 h 289"/>
              <a:gd name="T22" fmla="*/ 2147483646 w 1008"/>
              <a:gd name="T23" fmla="*/ 2147483646 h 289"/>
              <a:gd name="T24" fmla="*/ 2147483646 w 1008"/>
              <a:gd name="T25" fmla="*/ 2147483646 h 289"/>
              <a:gd name="T26" fmla="*/ 2147483646 w 1008"/>
              <a:gd name="T27" fmla="*/ 2147483646 h 289"/>
              <a:gd name="T28" fmla="*/ 2147483646 w 1008"/>
              <a:gd name="T29" fmla="*/ 2147483646 h 289"/>
              <a:gd name="T30" fmla="*/ 2147483646 w 1008"/>
              <a:gd name="T31" fmla="*/ 2147483646 h 289"/>
              <a:gd name="T32" fmla="*/ 2147483646 w 1008"/>
              <a:gd name="T33" fmla="*/ 2147483646 h 289"/>
              <a:gd name="T34" fmla="*/ 2147483646 w 1008"/>
              <a:gd name="T35" fmla="*/ 2147483646 h 289"/>
              <a:gd name="T36" fmla="*/ 2147483646 w 1008"/>
              <a:gd name="T37" fmla="*/ 2147483646 h 289"/>
              <a:gd name="T38" fmla="*/ 0 w 1008"/>
              <a:gd name="T39" fmla="*/ 2147483646 h 289"/>
              <a:gd name="T40" fmla="*/ 0 w 1008"/>
              <a:gd name="T41" fmla="*/ 2147483646 h 289"/>
              <a:gd name="T42" fmla="*/ 2147483646 w 1008"/>
              <a:gd name="T43" fmla="*/ 2147483646 h 289"/>
              <a:gd name="T44" fmla="*/ 2147483646 w 1008"/>
              <a:gd name="T45" fmla="*/ 2147483646 h 289"/>
              <a:gd name="T46" fmla="*/ 2147483646 w 1008"/>
              <a:gd name="T47" fmla="*/ 2147483646 h 289"/>
              <a:gd name="T48" fmla="*/ 2147483646 w 1008"/>
              <a:gd name="T49" fmla="*/ 2147483646 h 289"/>
              <a:gd name="T50" fmla="*/ 2147483646 w 1008"/>
              <a:gd name="T51" fmla="*/ 2147483646 h 289"/>
              <a:gd name="T52" fmla="*/ 2147483646 w 1008"/>
              <a:gd name="T53" fmla="*/ 2147483646 h 289"/>
              <a:gd name="T54" fmla="*/ 2147483646 w 1008"/>
              <a:gd name="T55" fmla="*/ 2147483646 h 289"/>
              <a:gd name="T56" fmla="*/ 2147483646 w 1008"/>
              <a:gd name="T57" fmla="*/ 2147483646 h 289"/>
              <a:gd name="T58" fmla="*/ 2147483646 w 1008"/>
              <a:gd name="T59" fmla="*/ 2147483646 h 289"/>
              <a:gd name="T60" fmla="*/ 2147483646 w 1008"/>
              <a:gd name="T61" fmla="*/ 2147483646 h 289"/>
              <a:gd name="T62" fmla="*/ 2147483646 w 1008"/>
              <a:gd name="T63" fmla="*/ 2147483646 h 289"/>
              <a:gd name="T64" fmla="*/ 2147483646 w 1008"/>
              <a:gd name="T65" fmla="*/ 2147483646 h 289"/>
              <a:gd name="T66" fmla="*/ 2147483646 w 1008"/>
              <a:gd name="T67" fmla="*/ 2147483646 h 289"/>
              <a:gd name="T68" fmla="*/ 2147483646 w 1008"/>
              <a:gd name="T69" fmla="*/ 2147483646 h 289"/>
              <a:gd name="T70" fmla="*/ 2147483646 w 1008"/>
              <a:gd name="T71" fmla="*/ 2147483646 h 289"/>
              <a:gd name="T72" fmla="*/ 2147483646 w 1008"/>
              <a:gd name="T73" fmla="*/ 2147483646 h 289"/>
              <a:gd name="T74" fmla="*/ 2147483646 w 1008"/>
              <a:gd name="T75" fmla="*/ 2147483646 h 289"/>
              <a:gd name="T76" fmla="*/ 2147483646 w 1008"/>
              <a:gd name="T77" fmla="*/ 2147483646 h 289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1008"/>
              <a:gd name="T118" fmla="*/ 0 h 289"/>
              <a:gd name="T119" fmla="*/ 1008 w 1008"/>
              <a:gd name="T120" fmla="*/ 289 h 289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1008" h="289">
                <a:moveTo>
                  <a:pt x="1007" y="81"/>
                </a:moveTo>
                <a:lnTo>
                  <a:pt x="705" y="0"/>
                </a:lnTo>
                <a:lnTo>
                  <a:pt x="705" y="39"/>
                </a:lnTo>
                <a:lnTo>
                  <a:pt x="580" y="39"/>
                </a:lnTo>
                <a:lnTo>
                  <a:pt x="520" y="39"/>
                </a:lnTo>
                <a:lnTo>
                  <a:pt x="463" y="41"/>
                </a:lnTo>
                <a:lnTo>
                  <a:pt x="407" y="44"/>
                </a:lnTo>
                <a:lnTo>
                  <a:pt x="354" y="49"/>
                </a:lnTo>
                <a:lnTo>
                  <a:pt x="304" y="54"/>
                </a:lnTo>
                <a:lnTo>
                  <a:pt x="255" y="60"/>
                </a:lnTo>
                <a:lnTo>
                  <a:pt x="211" y="67"/>
                </a:lnTo>
                <a:lnTo>
                  <a:pt x="170" y="75"/>
                </a:lnTo>
                <a:lnTo>
                  <a:pt x="132" y="84"/>
                </a:lnTo>
                <a:lnTo>
                  <a:pt x="98" y="93"/>
                </a:lnTo>
                <a:lnTo>
                  <a:pt x="69" y="103"/>
                </a:lnTo>
                <a:lnTo>
                  <a:pt x="45" y="114"/>
                </a:lnTo>
                <a:lnTo>
                  <a:pt x="26" y="125"/>
                </a:lnTo>
                <a:lnTo>
                  <a:pt x="11" y="137"/>
                </a:lnTo>
                <a:lnTo>
                  <a:pt x="3" y="149"/>
                </a:lnTo>
                <a:lnTo>
                  <a:pt x="0" y="162"/>
                </a:lnTo>
                <a:lnTo>
                  <a:pt x="0" y="288"/>
                </a:lnTo>
                <a:lnTo>
                  <a:pt x="302" y="288"/>
                </a:lnTo>
                <a:lnTo>
                  <a:pt x="302" y="162"/>
                </a:lnTo>
                <a:lnTo>
                  <a:pt x="304" y="158"/>
                </a:lnTo>
                <a:lnTo>
                  <a:pt x="308" y="154"/>
                </a:lnTo>
                <a:lnTo>
                  <a:pt x="315" y="151"/>
                </a:lnTo>
                <a:lnTo>
                  <a:pt x="324" y="147"/>
                </a:lnTo>
                <a:lnTo>
                  <a:pt x="336" y="144"/>
                </a:lnTo>
                <a:lnTo>
                  <a:pt x="349" y="141"/>
                </a:lnTo>
                <a:lnTo>
                  <a:pt x="365" y="137"/>
                </a:lnTo>
                <a:lnTo>
                  <a:pt x="383" y="135"/>
                </a:lnTo>
                <a:lnTo>
                  <a:pt x="404" y="132"/>
                </a:lnTo>
                <a:lnTo>
                  <a:pt x="425" y="130"/>
                </a:lnTo>
                <a:lnTo>
                  <a:pt x="471" y="126"/>
                </a:lnTo>
                <a:lnTo>
                  <a:pt x="523" y="124"/>
                </a:lnTo>
                <a:lnTo>
                  <a:pt x="580" y="123"/>
                </a:lnTo>
                <a:lnTo>
                  <a:pt x="705" y="123"/>
                </a:lnTo>
                <a:lnTo>
                  <a:pt x="705" y="162"/>
                </a:lnTo>
                <a:lnTo>
                  <a:pt x="1007" y="81"/>
                </a:lnTo>
              </a:path>
            </a:pathLst>
          </a:custGeom>
          <a:solidFill>
            <a:schemeClr val="accent1"/>
          </a:solidFill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104466" name="Freeform 19">
            <a:extLst>
              <a:ext uri="{FF2B5EF4-FFF2-40B4-BE49-F238E27FC236}">
                <a16:creationId xmlns:a16="http://schemas.microsoft.com/office/drawing/2014/main" id="{D4F34D06-C63A-4B5C-89BD-2FE8DFF6662F}"/>
              </a:ext>
            </a:extLst>
          </p:cNvPr>
          <p:cNvSpPr>
            <a:spLocks/>
          </p:cNvSpPr>
          <p:nvPr/>
        </p:nvSpPr>
        <p:spPr bwMode="auto">
          <a:xfrm>
            <a:off x="3962400" y="1676400"/>
            <a:ext cx="836613" cy="400050"/>
          </a:xfrm>
          <a:custGeom>
            <a:avLst/>
            <a:gdLst>
              <a:gd name="T0" fmla="*/ 2147483646 w 527"/>
              <a:gd name="T1" fmla="*/ 0 h 252"/>
              <a:gd name="T2" fmla="*/ 0 w 527"/>
              <a:gd name="T3" fmla="*/ 2147483646 h 252"/>
              <a:gd name="T4" fmla="*/ 2147483646 w 527"/>
              <a:gd name="T5" fmla="*/ 2147483646 h 252"/>
              <a:gd name="T6" fmla="*/ 2147483646 w 527"/>
              <a:gd name="T7" fmla="*/ 2147483646 h 252"/>
              <a:gd name="T8" fmla="*/ 2147483646 w 527"/>
              <a:gd name="T9" fmla="*/ 2147483646 h 252"/>
              <a:gd name="T10" fmla="*/ 2147483646 w 527"/>
              <a:gd name="T11" fmla="*/ 2147483646 h 252"/>
              <a:gd name="T12" fmla="*/ 2147483646 w 527"/>
              <a:gd name="T13" fmla="*/ 2147483646 h 252"/>
              <a:gd name="T14" fmla="*/ 2147483646 w 527"/>
              <a:gd name="T15" fmla="*/ 2147483646 h 252"/>
              <a:gd name="T16" fmla="*/ 2147483646 w 527"/>
              <a:gd name="T17" fmla="*/ 2147483646 h 252"/>
              <a:gd name="T18" fmla="*/ 2147483646 w 527"/>
              <a:gd name="T19" fmla="*/ 2147483646 h 252"/>
              <a:gd name="T20" fmla="*/ 2147483646 w 527"/>
              <a:gd name="T21" fmla="*/ 2147483646 h 252"/>
              <a:gd name="T22" fmla="*/ 2147483646 w 527"/>
              <a:gd name="T23" fmla="*/ 2147483646 h 252"/>
              <a:gd name="T24" fmla="*/ 2147483646 w 527"/>
              <a:gd name="T25" fmla="*/ 2147483646 h 252"/>
              <a:gd name="T26" fmla="*/ 2147483646 w 527"/>
              <a:gd name="T27" fmla="*/ 2147483646 h 252"/>
              <a:gd name="T28" fmla="*/ 2147483646 w 527"/>
              <a:gd name="T29" fmla="*/ 2147483646 h 252"/>
              <a:gd name="T30" fmla="*/ 2147483646 w 527"/>
              <a:gd name="T31" fmla="*/ 2147483646 h 252"/>
              <a:gd name="T32" fmla="*/ 2147483646 w 527"/>
              <a:gd name="T33" fmla="*/ 2147483646 h 252"/>
              <a:gd name="T34" fmla="*/ 2147483646 w 527"/>
              <a:gd name="T35" fmla="*/ 2147483646 h 252"/>
              <a:gd name="T36" fmla="*/ 2147483646 w 527"/>
              <a:gd name="T37" fmla="*/ 2147483646 h 252"/>
              <a:gd name="T38" fmla="*/ 2147483646 w 527"/>
              <a:gd name="T39" fmla="*/ 2147483646 h 252"/>
              <a:gd name="T40" fmla="*/ 2147483646 w 527"/>
              <a:gd name="T41" fmla="*/ 2147483646 h 252"/>
              <a:gd name="T42" fmla="*/ 2147483646 w 527"/>
              <a:gd name="T43" fmla="*/ 2147483646 h 252"/>
              <a:gd name="T44" fmla="*/ 2147483646 w 527"/>
              <a:gd name="T45" fmla="*/ 2147483646 h 252"/>
              <a:gd name="T46" fmla="*/ 2147483646 w 527"/>
              <a:gd name="T47" fmla="*/ 2147483646 h 252"/>
              <a:gd name="T48" fmla="*/ 2147483646 w 527"/>
              <a:gd name="T49" fmla="*/ 2147483646 h 252"/>
              <a:gd name="T50" fmla="*/ 2147483646 w 527"/>
              <a:gd name="T51" fmla="*/ 2147483646 h 252"/>
              <a:gd name="T52" fmla="*/ 2147483646 w 527"/>
              <a:gd name="T53" fmla="*/ 2147483646 h 252"/>
              <a:gd name="T54" fmla="*/ 2147483646 w 527"/>
              <a:gd name="T55" fmla="*/ 2147483646 h 252"/>
              <a:gd name="T56" fmla="*/ 2147483646 w 527"/>
              <a:gd name="T57" fmla="*/ 2147483646 h 252"/>
              <a:gd name="T58" fmla="*/ 2147483646 w 527"/>
              <a:gd name="T59" fmla="*/ 2147483646 h 252"/>
              <a:gd name="T60" fmla="*/ 2147483646 w 527"/>
              <a:gd name="T61" fmla="*/ 2147483646 h 252"/>
              <a:gd name="T62" fmla="*/ 2147483646 w 527"/>
              <a:gd name="T63" fmla="*/ 2147483646 h 252"/>
              <a:gd name="T64" fmla="*/ 2147483646 w 527"/>
              <a:gd name="T65" fmla="*/ 2147483646 h 252"/>
              <a:gd name="T66" fmla="*/ 2147483646 w 527"/>
              <a:gd name="T67" fmla="*/ 2147483646 h 252"/>
              <a:gd name="T68" fmla="*/ 2147483646 w 527"/>
              <a:gd name="T69" fmla="*/ 2147483646 h 252"/>
              <a:gd name="T70" fmla="*/ 2147483646 w 527"/>
              <a:gd name="T71" fmla="*/ 2147483646 h 252"/>
              <a:gd name="T72" fmla="*/ 2147483646 w 527"/>
              <a:gd name="T73" fmla="*/ 2147483646 h 252"/>
              <a:gd name="T74" fmla="*/ 2147483646 w 527"/>
              <a:gd name="T75" fmla="*/ 2147483646 h 252"/>
              <a:gd name="T76" fmla="*/ 2147483646 w 527"/>
              <a:gd name="T77" fmla="*/ 0 h 25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527"/>
              <a:gd name="T118" fmla="*/ 0 h 252"/>
              <a:gd name="T119" fmla="*/ 527 w 527"/>
              <a:gd name="T120" fmla="*/ 252 h 252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527" h="252">
                <a:moveTo>
                  <a:pt x="152" y="0"/>
                </a:moveTo>
                <a:lnTo>
                  <a:pt x="0" y="65"/>
                </a:lnTo>
                <a:lnTo>
                  <a:pt x="71" y="67"/>
                </a:lnTo>
                <a:lnTo>
                  <a:pt x="70" y="97"/>
                </a:lnTo>
                <a:lnTo>
                  <a:pt x="71" y="111"/>
                </a:lnTo>
                <a:lnTo>
                  <a:pt x="73" y="125"/>
                </a:lnTo>
                <a:lnTo>
                  <a:pt x="78" y="138"/>
                </a:lnTo>
                <a:lnTo>
                  <a:pt x="85" y="151"/>
                </a:lnTo>
                <a:lnTo>
                  <a:pt x="94" y="163"/>
                </a:lnTo>
                <a:lnTo>
                  <a:pt x="105" y="175"/>
                </a:lnTo>
                <a:lnTo>
                  <a:pt x="118" y="185"/>
                </a:lnTo>
                <a:lnTo>
                  <a:pt x="132" y="196"/>
                </a:lnTo>
                <a:lnTo>
                  <a:pt x="148" y="205"/>
                </a:lnTo>
                <a:lnTo>
                  <a:pt x="165" y="214"/>
                </a:lnTo>
                <a:lnTo>
                  <a:pt x="184" y="221"/>
                </a:lnTo>
                <a:lnTo>
                  <a:pt x="204" y="228"/>
                </a:lnTo>
                <a:lnTo>
                  <a:pt x="224" y="233"/>
                </a:lnTo>
                <a:lnTo>
                  <a:pt x="246" y="237"/>
                </a:lnTo>
                <a:lnTo>
                  <a:pt x="268" y="240"/>
                </a:lnTo>
                <a:lnTo>
                  <a:pt x="292" y="242"/>
                </a:lnTo>
                <a:lnTo>
                  <a:pt x="523" y="251"/>
                </a:lnTo>
                <a:lnTo>
                  <a:pt x="526" y="180"/>
                </a:lnTo>
                <a:lnTo>
                  <a:pt x="294" y="171"/>
                </a:lnTo>
                <a:lnTo>
                  <a:pt x="287" y="171"/>
                </a:lnTo>
                <a:lnTo>
                  <a:pt x="280" y="169"/>
                </a:lnTo>
                <a:lnTo>
                  <a:pt x="273" y="167"/>
                </a:lnTo>
                <a:lnTo>
                  <a:pt x="266" y="165"/>
                </a:lnTo>
                <a:lnTo>
                  <a:pt x="261" y="162"/>
                </a:lnTo>
                <a:lnTo>
                  <a:pt x="255" y="158"/>
                </a:lnTo>
                <a:lnTo>
                  <a:pt x="250" y="155"/>
                </a:lnTo>
                <a:lnTo>
                  <a:pt x="245" y="150"/>
                </a:lnTo>
                <a:lnTo>
                  <a:pt x="240" y="145"/>
                </a:lnTo>
                <a:lnTo>
                  <a:pt x="236" y="140"/>
                </a:lnTo>
                <a:lnTo>
                  <a:pt x="230" y="129"/>
                </a:lnTo>
                <a:lnTo>
                  <a:pt x="227" y="116"/>
                </a:lnTo>
                <a:lnTo>
                  <a:pt x="226" y="103"/>
                </a:lnTo>
                <a:lnTo>
                  <a:pt x="227" y="74"/>
                </a:lnTo>
                <a:lnTo>
                  <a:pt x="298" y="76"/>
                </a:lnTo>
                <a:lnTo>
                  <a:pt x="152" y="0"/>
                </a:lnTo>
              </a:path>
            </a:pathLst>
          </a:custGeom>
          <a:solidFill>
            <a:schemeClr val="accent1"/>
          </a:solidFill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104467" name="Rectangle 20">
            <a:extLst>
              <a:ext uri="{FF2B5EF4-FFF2-40B4-BE49-F238E27FC236}">
                <a16:creationId xmlns:a16="http://schemas.microsoft.com/office/drawing/2014/main" id="{E2A75578-C3E7-405F-8A14-5B61D92FA7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5867400"/>
            <a:ext cx="762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e-DE" altLang="de-DE" sz="1400" b="1">
                <a:solidFill>
                  <a:srgbClr val="003399"/>
                </a:solidFill>
                <a:latin typeface="Times New Roman" panose="02020603050405020304" pitchFamily="18" charset="0"/>
              </a:rPr>
              <a:t>ca. 8 %</a:t>
            </a:r>
          </a:p>
        </p:txBody>
      </p:sp>
      <p:sp>
        <p:nvSpPr>
          <p:cNvPr id="104468" name="Rectangle 21">
            <a:extLst>
              <a:ext uri="{FF2B5EF4-FFF2-40B4-BE49-F238E27FC236}">
                <a16:creationId xmlns:a16="http://schemas.microsoft.com/office/drawing/2014/main" id="{8B1CB76D-984A-45EA-9C8E-A8B6101C1E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5715000"/>
            <a:ext cx="914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e-DE" altLang="de-DE" sz="1400" b="1">
                <a:solidFill>
                  <a:srgbClr val="003399"/>
                </a:solidFill>
                <a:latin typeface="Times New Roman" panose="02020603050405020304" pitchFamily="18" charset="0"/>
              </a:rPr>
              <a:t>20-30 %</a:t>
            </a:r>
          </a:p>
        </p:txBody>
      </p:sp>
      <p:sp>
        <p:nvSpPr>
          <p:cNvPr id="104469" name="Rectangle 22">
            <a:extLst>
              <a:ext uri="{FF2B5EF4-FFF2-40B4-BE49-F238E27FC236}">
                <a16:creationId xmlns:a16="http://schemas.microsoft.com/office/drawing/2014/main" id="{01EBC167-A661-4386-8E99-0B0AEAF859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5715000"/>
            <a:ext cx="1066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e-DE" altLang="de-DE" sz="1400" b="1">
                <a:solidFill>
                  <a:srgbClr val="003399"/>
                </a:solidFill>
                <a:latin typeface="Times New Roman" panose="02020603050405020304" pitchFamily="18" charset="0"/>
              </a:rPr>
              <a:t>70-80 %</a:t>
            </a:r>
          </a:p>
        </p:txBody>
      </p:sp>
      <p:sp>
        <p:nvSpPr>
          <p:cNvPr id="104470" name="Rectangle 23">
            <a:extLst>
              <a:ext uri="{FF2B5EF4-FFF2-40B4-BE49-F238E27FC236}">
                <a16:creationId xmlns:a16="http://schemas.microsoft.com/office/drawing/2014/main" id="{ACF5FEF0-32CF-4E45-8846-AE189130D3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6583363"/>
            <a:ext cx="43434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endParaRPr lang="de-DE" altLang="de-DE" sz="1200">
              <a:latin typeface="Times New Roman" panose="02020603050405020304" pitchFamily="18" charset="0"/>
            </a:endParaRPr>
          </a:p>
        </p:txBody>
      </p:sp>
      <p:sp>
        <p:nvSpPr>
          <p:cNvPr id="104471" name="AutoShape 24">
            <a:extLst>
              <a:ext uri="{FF2B5EF4-FFF2-40B4-BE49-F238E27FC236}">
                <a16:creationId xmlns:a16="http://schemas.microsoft.com/office/drawing/2014/main" id="{1CB5F885-9BA0-4AB4-B3AD-65F4D27367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0288" y="981075"/>
            <a:ext cx="298450" cy="298450"/>
          </a:xfrm>
          <a:prstGeom prst="upArrow">
            <a:avLst>
              <a:gd name="adj1" fmla="val 50000"/>
              <a:gd name="adj2" fmla="val 24981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>
              <a:latin typeface="Arial" panose="020B0604020202020204" pitchFamily="34" charset="0"/>
            </a:endParaRPr>
          </a:p>
        </p:txBody>
      </p:sp>
      <p:sp>
        <p:nvSpPr>
          <p:cNvPr id="104472" name="Freeform 25">
            <a:extLst>
              <a:ext uri="{FF2B5EF4-FFF2-40B4-BE49-F238E27FC236}">
                <a16:creationId xmlns:a16="http://schemas.microsoft.com/office/drawing/2014/main" id="{DB818AAD-67F9-4D14-B92A-5D61D7182AAC}"/>
              </a:ext>
            </a:extLst>
          </p:cNvPr>
          <p:cNvSpPr>
            <a:spLocks/>
          </p:cNvSpPr>
          <p:nvPr/>
        </p:nvSpPr>
        <p:spPr bwMode="auto">
          <a:xfrm>
            <a:off x="3924300" y="692150"/>
            <a:ext cx="504825" cy="287338"/>
          </a:xfrm>
          <a:custGeom>
            <a:avLst/>
            <a:gdLst>
              <a:gd name="T0" fmla="*/ 2147483646 w 1008"/>
              <a:gd name="T1" fmla="*/ 2147483646 h 289"/>
              <a:gd name="T2" fmla="*/ 2147483646 w 1008"/>
              <a:gd name="T3" fmla="*/ 0 h 289"/>
              <a:gd name="T4" fmla="*/ 2147483646 w 1008"/>
              <a:gd name="T5" fmla="*/ 2147483646 h 289"/>
              <a:gd name="T6" fmla="*/ 2147483646 w 1008"/>
              <a:gd name="T7" fmla="*/ 2147483646 h 289"/>
              <a:gd name="T8" fmla="*/ 2147483646 w 1008"/>
              <a:gd name="T9" fmla="*/ 2147483646 h 289"/>
              <a:gd name="T10" fmla="*/ 2147483646 w 1008"/>
              <a:gd name="T11" fmla="*/ 2147483646 h 289"/>
              <a:gd name="T12" fmla="*/ 2147483646 w 1008"/>
              <a:gd name="T13" fmla="*/ 2147483646 h 289"/>
              <a:gd name="T14" fmla="*/ 2147483646 w 1008"/>
              <a:gd name="T15" fmla="*/ 2147483646 h 289"/>
              <a:gd name="T16" fmla="*/ 2147483646 w 1008"/>
              <a:gd name="T17" fmla="*/ 2147483646 h 289"/>
              <a:gd name="T18" fmla="*/ 2147483646 w 1008"/>
              <a:gd name="T19" fmla="*/ 2147483646 h 289"/>
              <a:gd name="T20" fmla="*/ 2147483646 w 1008"/>
              <a:gd name="T21" fmla="*/ 2147483646 h 289"/>
              <a:gd name="T22" fmla="*/ 2147483646 w 1008"/>
              <a:gd name="T23" fmla="*/ 2147483646 h 289"/>
              <a:gd name="T24" fmla="*/ 2147483646 w 1008"/>
              <a:gd name="T25" fmla="*/ 2147483646 h 289"/>
              <a:gd name="T26" fmla="*/ 2147483646 w 1008"/>
              <a:gd name="T27" fmla="*/ 2147483646 h 289"/>
              <a:gd name="T28" fmla="*/ 2147483646 w 1008"/>
              <a:gd name="T29" fmla="*/ 2147483646 h 289"/>
              <a:gd name="T30" fmla="*/ 2147483646 w 1008"/>
              <a:gd name="T31" fmla="*/ 2147483646 h 289"/>
              <a:gd name="T32" fmla="*/ 2147483646 w 1008"/>
              <a:gd name="T33" fmla="*/ 2147483646 h 289"/>
              <a:gd name="T34" fmla="*/ 2147483646 w 1008"/>
              <a:gd name="T35" fmla="*/ 2147483646 h 289"/>
              <a:gd name="T36" fmla="*/ 2147483646 w 1008"/>
              <a:gd name="T37" fmla="*/ 2147483646 h 289"/>
              <a:gd name="T38" fmla="*/ 0 w 1008"/>
              <a:gd name="T39" fmla="*/ 2147483646 h 289"/>
              <a:gd name="T40" fmla="*/ 0 w 1008"/>
              <a:gd name="T41" fmla="*/ 2147483646 h 289"/>
              <a:gd name="T42" fmla="*/ 2147483646 w 1008"/>
              <a:gd name="T43" fmla="*/ 2147483646 h 289"/>
              <a:gd name="T44" fmla="*/ 2147483646 w 1008"/>
              <a:gd name="T45" fmla="*/ 2147483646 h 289"/>
              <a:gd name="T46" fmla="*/ 2147483646 w 1008"/>
              <a:gd name="T47" fmla="*/ 2147483646 h 289"/>
              <a:gd name="T48" fmla="*/ 2147483646 w 1008"/>
              <a:gd name="T49" fmla="*/ 2147483646 h 289"/>
              <a:gd name="T50" fmla="*/ 2147483646 w 1008"/>
              <a:gd name="T51" fmla="*/ 2147483646 h 289"/>
              <a:gd name="T52" fmla="*/ 2147483646 w 1008"/>
              <a:gd name="T53" fmla="*/ 2147483646 h 289"/>
              <a:gd name="T54" fmla="*/ 2147483646 w 1008"/>
              <a:gd name="T55" fmla="*/ 2147483646 h 289"/>
              <a:gd name="T56" fmla="*/ 2147483646 w 1008"/>
              <a:gd name="T57" fmla="*/ 2147483646 h 289"/>
              <a:gd name="T58" fmla="*/ 2147483646 w 1008"/>
              <a:gd name="T59" fmla="*/ 2147483646 h 289"/>
              <a:gd name="T60" fmla="*/ 2147483646 w 1008"/>
              <a:gd name="T61" fmla="*/ 2147483646 h 289"/>
              <a:gd name="T62" fmla="*/ 2147483646 w 1008"/>
              <a:gd name="T63" fmla="*/ 2147483646 h 289"/>
              <a:gd name="T64" fmla="*/ 2147483646 w 1008"/>
              <a:gd name="T65" fmla="*/ 2147483646 h 289"/>
              <a:gd name="T66" fmla="*/ 2147483646 w 1008"/>
              <a:gd name="T67" fmla="*/ 2147483646 h 289"/>
              <a:gd name="T68" fmla="*/ 2147483646 w 1008"/>
              <a:gd name="T69" fmla="*/ 2147483646 h 289"/>
              <a:gd name="T70" fmla="*/ 2147483646 w 1008"/>
              <a:gd name="T71" fmla="*/ 2147483646 h 289"/>
              <a:gd name="T72" fmla="*/ 2147483646 w 1008"/>
              <a:gd name="T73" fmla="*/ 2147483646 h 289"/>
              <a:gd name="T74" fmla="*/ 2147483646 w 1008"/>
              <a:gd name="T75" fmla="*/ 2147483646 h 289"/>
              <a:gd name="T76" fmla="*/ 2147483646 w 1008"/>
              <a:gd name="T77" fmla="*/ 2147483646 h 289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1008"/>
              <a:gd name="T118" fmla="*/ 0 h 289"/>
              <a:gd name="T119" fmla="*/ 1008 w 1008"/>
              <a:gd name="T120" fmla="*/ 289 h 289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1008" h="289">
                <a:moveTo>
                  <a:pt x="1007" y="81"/>
                </a:moveTo>
                <a:lnTo>
                  <a:pt x="705" y="0"/>
                </a:lnTo>
                <a:lnTo>
                  <a:pt x="705" y="39"/>
                </a:lnTo>
                <a:lnTo>
                  <a:pt x="580" y="39"/>
                </a:lnTo>
                <a:lnTo>
                  <a:pt x="520" y="39"/>
                </a:lnTo>
                <a:lnTo>
                  <a:pt x="463" y="41"/>
                </a:lnTo>
                <a:lnTo>
                  <a:pt x="407" y="44"/>
                </a:lnTo>
                <a:lnTo>
                  <a:pt x="354" y="49"/>
                </a:lnTo>
                <a:lnTo>
                  <a:pt x="304" y="54"/>
                </a:lnTo>
                <a:lnTo>
                  <a:pt x="255" y="60"/>
                </a:lnTo>
                <a:lnTo>
                  <a:pt x="211" y="67"/>
                </a:lnTo>
                <a:lnTo>
                  <a:pt x="170" y="75"/>
                </a:lnTo>
                <a:lnTo>
                  <a:pt x="132" y="84"/>
                </a:lnTo>
                <a:lnTo>
                  <a:pt x="98" y="93"/>
                </a:lnTo>
                <a:lnTo>
                  <a:pt x="69" y="103"/>
                </a:lnTo>
                <a:lnTo>
                  <a:pt x="45" y="114"/>
                </a:lnTo>
                <a:lnTo>
                  <a:pt x="26" y="125"/>
                </a:lnTo>
                <a:lnTo>
                  <a:pt x="11" y="137"/>
                </a:lnTo>
                <a:lnTo>
                  <a:pt x="3" y="149"/>
                </a:lnTo>
                <a:lnTo>
                  <a:pt x="0" y="162"/>
                </a:lnTo>
                <a:lnTo>
                  <a:pt x="0" y="288"/>
                </a:lnTo>
                <a:lnTo>
                  <a:pt x="302" y="288"/>
                </a:lnTo>
                <a:lnTo>
                  <a:pt x="302" y="162"/>
                </a:lnTo>
                <a:lnTo>
                  <a:pt x="304" y="158"/>
                </a:lnTo>
                <a:lnTo>
                  <a:pt x="308" y="154"/>
                </a:lnTo>
                <a:lnTo>
                  <a:pt x="315" y="151"/>
                </a:lnTo>
                <a:lnTo>
                  <a:pt x="324" y="147"/>
                </a:lnTo>
                <a:lnTo>
                  <a:pt x="336" y="144"/>
                </a:lnTo>
                <a:lnTo>
                  <a:pt x="349" y="141"/>
                </a:lnTo>
                <a:lnTo>
                  <a:pt x="365" y="137"/>
                </a:lnTo>
                <a:lnTo>
                  <a:pt x="383" y="135"/>
                </a:lnTo>
                <a:lnTo>
                  <a:pt x="404" y="132"/>
                </a:lnTo>
                <a:lnTo>
                  <a:pt x="425" y="130"/>
                </a:lnTo>
                <a:lnTo>
                  <a:pt x="471" y="126"/>
                </a:lnTo>
                <a:lnTo>
                  <a:pt x="523" y="124"/>
                </a:lnTo>
                <a:lnTo>
                  <a:pt x="580" y="123"/>
                </a:lnTo>
                <a:lnTo>
                  <a:pt x="705" y="123"/>
                </a:lnTo>
                <a:lnTo>
                  <a:pt x="705" y="162"/>
                </a:lnTo>
                <a:lnTo>
                  <a:pt x="1007" y="81"/>
                </a:lnTo>
              </a:path>
            </a:pathLst>
          </a:custGeom>
          <a:solidFill>
            <a:schemeClr val="accent1"/>
          </a:solidFill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104473" name="Datumsplatzhalter 1">
            <a:extLst>
              <a:ext uri="{FF2B5EF4-FFF2-40B4-BE49-F238E27FC236}">
                <a16:creationId xmlns:a16="http://schemas.microsoft.com/office/drawing/2014/main" id="{354D9AD1-067C-44C5-A02E-CCA612FDEE6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0" y="6627813"/>
            <a:ext cx="2590800" cy="282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fld id="{E4F2E672-2A3B-406D-BE05-022C258062D9}" type="datetime1">
              <a:rPr lang="de-DE" altLang="de-DE" sz="1200" smtClean="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Font typeface="Wingdings" panose="05000000000000000000" pitchFamily="2" charset="2"/>
                <a:buNone/>
              </a:pPr>
              <a:t>21.11.2021</a:t>
            </a:fld>
            <a:endParaRPr lang="de-DE" altLang="de-DE" sz="1200">
              <a:solidFill>
                <a:srgbClr val="8989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323850" y="1916113"/>
            <a:ext cx="5762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de-DE" altLang="de-DE" sz="1800">
              <a:latin typeface="Times New Roman" pitchFamily="18" charset="0"/>
            </a:endParaRPr>
          </a:p>
        </p:txBody>
      </p:sp>
      <p:graphicFrame>
        <p:nvGraphicFramePr>
          <p:cNvPr id="128003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9515904"/>
              </p:ext>
            </p:extLst>
          </p:nvPr>
        </p:nvGraphicFramePr>
        <p:xfrm>
          <a:off x="8316913" y="2565400"/>
          <a:ext cx="360362" cy="3887787"/>
        </p:xfrm>
        <a:graphic>
          <a:graphicData uri="http://schemas.openxmlformats.org/drawingml/2006/table">
            <a:tbl>
              <a:tblPr/>
              <a:tblGrid>
                <a:gridCol w="3603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91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13</a:t>
                      </a:r>
                    </a:p>
                  </a:txBody>
                  <a:tcPr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10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12</a:t>
                      </a:r>
                      <a:endParaRPr kumimoji="0" lang="de-D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10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11</a:t>
                      </a:r>
                      <a:endParaRPr kumimoji="0" lang="de-D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10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10</a:t>
                      </a:r>
                      <a:endParaRPr kumimoji="0" lang="de-D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10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9</a:t>
                      </a:r>
                      <a:endParaRPr kumimoji="0" lang="de-D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10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8</a:t>
                      </a:r>
                      <a:endParaRPr kumimoji="0" lang="de-D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10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7</a:t>
                      </a:r>
                      <a:endParaRPr kumimoji="0" lang="de-D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10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</a:t>
                      </a:r>
                      <a:endParaRPr kumimoji="0" lang="de-D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10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</a:t>
                      </a:r>
                      <a:endParaRPr kumimoji="0" lang="de-D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25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</a:t>
                      </a:r>
                      <a:endParaRPr kumimoji="0" lang="de-D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25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</a:t>
                      </a:r>
                      <a:endParaRPr kumimoji="0" lang="de-D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25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  <a:endParaRPr kumimoji="0" lang="de-D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25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</a:t>
                      </a:r>
                      <a:endParaRPr kumimoji="0" lang="de-D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9249" name="Rectangle 31"/>
          <p:cNvSpPr>
            <a:spLocks noChangeArrowheads="1"/>
          </p:cNvSpPr>
          <p:nvPr/>
        </p:nvSpPr>
        <p:spPr bwMode="auto">
          <a:xfrm>
            <a:off x="2411413" y="3849688"/>
            <a:ext cx="1511300" cy="15240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600"/>
              <a:t>Mittel-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600"/>
              <a:t>schule</a:t>
            </a:r>
          </a:p>
        </p:txBody>
      </p:sp>
      <p:sp>
        <p:nvSpPr>
          <p:cNvPr id="9250" name="Rectangle 32"/>
          <p:cNvSpPr>
            <a:spLocks noChangeArrowheads="1"/>
          </p:cNvSpPr>
          <p:nvPr/>
        </p:nvSpPr>
        <p:spPr bwMode="auto">
          <a:xfrm>
            <a:off x="3563938" y="3644900"/>
            <a:ext cx="720725" cy="1169988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600"/>
              <a:t>M-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600"/>
              <a:t>Zug</a:t>
            </a:r>
          </a:p>
        </p:txBody>
      </p:sp>
      <p:sp>
        <p:nvSpPr>
          <p:cNvPr id="9251" name="Rectangle 33"/>
          <p:cNvSpPr>
            <a:spLocks noChangeArrowheads="1"/>
          </p:cNvSpPr>
          <p:nvPr/>
        </p:nvSpPr>
        <p:spPr bwMode="auto">
          <a:xfrm>
            <a:off x="4356100" y="3644900"/>
            <a:ext cx="863600" cy="1169988"/>
          </a:xfrm>
          <a:prstGeom prst="rect">
            <a:avLst/>
          </a:prstGeom>
          <a:solidFill>
            <a:srgbClr val="99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600"/>
              <a:t>Wirt-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600"/>
              <a:t>schafts-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600"/>
              <a:t>schule</a:t>
            </a:r>
          </a:p>
        </p:txBody>
      </p:sp>
      <p:sp>
        <p:nvSpPr>
          <p:cNvPr id="9252" name="Rectangle 34"/>
          <p:cNvSpPr>
            <a:spLocks noChangeArrowheads="1"/>
          </p:cNvSpPr>
          <p:nvPr/>
        </p:nvSpPr>
        <p:spPr bwMode="auto">
          <a:xfrm>
            <a:off x="5292725" y="3644900"/>
            <a:ext cx="1366838" cy="17287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600"/>
              <a:t>Real-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600"/>
              <a:t>schule</a:t>
            </a:r>
          </a:p>
        </p:txBody>
      </p:sp>
      <p:sp>
        <p:nvSpPr>
          <p:cNvPr id="9253" name="Rectangle 35"/>
          <p:cNvSpPr>
            <a:spLocks noChangeArrowheads="1"/>
          </p:cNvSpPr>
          <p:nvPr/>
        </p:nvSpPr>
        <p:spPr bwMode="auto">
          <a:xfrm>
            <a:off x="6732588" y="2565400"/>
            <a:ext cx="1368425" cy="2808288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600" dirty="0"/>
              <a:t>Gymnasium</a:t>
            </a:r>
          </a:p>
        </p:txBody>
      </p:sp>
      <p:sp>
        <p:nvSpPr>
          <p:cNvPr id="9254" name="Rectangle 36"/>
          <p:cNvSpPr>
            <a:spLocks noChangeArrowheads="1"/>
          </p:cNvSpPr>
          <p:nvPr/>
        </p:nvSpPr>
        <p:spPr bwMode="auto">
          <a:xfrm>
            <a:off x="3563938" y="3500438"/>
            <a:ext cx="4537075" cy="144462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000" b="1"/>
              <a:t>Mittlerer Schulabschluss</a:t>
            </a:r>
          </a:p>
        </p:txBody>
      </p:sp>
      <p:sp>
        <p:nvSpPr>
          <p:cNvPr id="9255" name="Rectangle 37"/>
          <p:cNvSpPr>
            <a:spLocks noChangeArrowheads="1"/>
          </p:cNvSpPr>
          <p:nvPr/>
        </p:nvSpPr>
        <p:spPr bwMode="auto">
          <a:xfrm>
            <a:off x="2411413" y="5373688"/>
            <a:ext cx="5689600" cy="1079500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600"/>
              <a:t>Grundschule</a:t>
            </a:r>
          </a:p>
        </p:txBody>
      </p:sp>
      <p:sp>
        <p:nvSpPr>
          <p:cNvPr id="9256" name="Rectangle 38"/>
          <p:cNvSpPr>
            <a:spLocks noChangeArrowheads="1"/>
          </p:cNvSpPr>
          <p:nvPr/>
        </p:nvSpPr>
        <p:spPr bwMode="auto">
          <a:xfrm rot="10800000">
            <a:off x="1258888" y="3789363"/>
            <a:ext cx="288925" cy="26638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 anchorCtr="1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600">
                <a:solidFill>
                  <a:schemeClr val="bg2"/>
                </a:solidFill>
              </a:rPr>
              <a:t>Schulen zur indiv. Förderung</a:t>
            </a:r>
          </a:p>
        </p:txBody>
      </p:sp>
      <p:sp>
        <p:nvSpPr>
          <p:cNvPr id="9257" name="Rectangle 39"/>
          <p:cNvSpPr>
            <a:spLocks noChangeArrowheads="1"/>
          </p:cNvSpPr>
          <p:nvPr/>
        </p:nvSpPr>
        <p:spPr bwMode="auto">
          <a:xfrm rot="10800000">
            <a:off x="1258888" y="1916113"/>
            <a:ext cx="503237" cy="172878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 anchorCtr="1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200"/>
              <a:t>Sch. zur indiv. Förd.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200"/>
              <a:t>(BS/BFS/FOS/Gym)</a:t>
            </a:r>
          </a:p>
        </p:txBody>
      </p:sp>
      <p:sp>
        <p:nvSpPr>
          <p:cNvPr id="9258" name="Rectangle 40"/>
          <p:cNvSpPr>
            <a:spLocks noChangeArrowheads="1"/>
          </p:cNvSpPr>
          <p:nvPr/>
        </p:nvSpPr>
        <p:spPr bwMode="auto">
          <a:xfrm>
            <a:off x="1258888" y="1773238"/>
            <a:ext cx="5400675" cy="14287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000" b="1"/>
              <a:t>Hochschulreife (FH bzw. Universität) </a:t>
            </a:r>
          </a:p>
        </p:txBody>
      </p:sp>
      <p:sp>
        <p:nvSpPr>
          <p:cNvPr id="9259" name="Rectangle 41"/>
          <p:cNvSpPr>
            <a:spLocks noChangeArrowheads="1"/>
          </p:cNvSpPr>
          <p:nvPr/>
        </p:nvSpPr>
        <p:spPr bwMode="auto">
          <a:xfrm>
            <a:off x="2411413" y="2997200"/>
            <a:ext cx="1439862" cy="503238"/>
          </a:xfrm>
          <a:prstGeom prst="rect">
            <a:avLst/>
          </a:prstGeom>
          <a:solidFill>
            <a:srgbClr val="00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200"/>
              <a:t>duale Ausbildung/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200"/>
              <a:t>Berufsschule</a:t>
            </a:r>
          </a:p>
        </p:txBody>
      </p:sp>
      <p:sp>
        <p:nvSpPr>
          <p:cNvPr id="9260" name="Rectangle 42"/>
          <p:cNvSpPr>
            <a:spLocks noChangeArrowheads="1"/>
          </p:cNvSpPr>
          <p:nvPr/>
        </p:nvSpPr>
        <p:spPr bwMode="auto">
          <a:xfrm>
            <a:off x="3995738" y="2997200"/>
            <a:ext cx="1439862" cy="503238"/>
          </a:xfrm>
          <a:prstGeom prst="rect">
            <a:avLst/>
          </a:prstGeom>
          <a:solidFill>
            <a:srgbClr val="00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200"/>
              <a:t>Berufsfachschule</a:t>
            </a:r>
          </a:p>
        </p:txBody>
      </p:sp>
      <p:sp>
        <p:nvSpPr>
          <p:cNvPr id="9261" name="Rectangle 43"/>
          <p:cNvSpPr>
            <a:spLocks noChangeArrowheads="1"/>
          </p:cNvSpPr>
          <p:nvPr/>
        </p:nvSpPr>
        <p:spPr bwMode="auto">
          <a:xfrm>
            <a:off x="2411413" y="2852738"/>
            <a:ext cx="3024187" cy="144462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000" b="1"/>
              <a:t>Mittlerer Bildungsabschluss</a:t>
            </a:r>
          </a:p>
        </p:txBody>
      </p:sp>
      <p:sp>
        <p:nvSpPr>
          <p:cNvPr id="9262" name="Rectangle 44"/>
          <p:cNvSpPr>
            <a:spLocks noChangeArrowheads="1"/>
          </p:cNvSpPr>
          <p:nvPr/>
        </p:nvSpPr>
        <p:spPr bwMode="auto">
          <a:xfrm>
            <a:off x="2411413" y="1916113"/>
            <a:ext cx="936625" cy="936625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200"/>
              <a:t>Fach-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200"/>
              <a:t>akademie</a:t>
            </a:r>
          </a:p>
        </p:txBody>
      </p:sp>
      <p:sp>
        <p:nvSpPr>
          <p:cNvPr id="9263" name="Rectangle 45"/>
          <p:cNvSpPr>
            <a:spLocks noChangeArrowheads="1"/>
          </p:cNvSpPr>
          <p:nvPr/>
        </p:nvSpPr>
        <p:spPr bwMode="auto">
          <a:xfrm>
            <a:off x="3419475" y="1916113"/>
            <a:ext cx="935038" cy="936625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200"/>
              <a:t>Fachschule</a:t>
            </a:r>
          </a:p>
        </p:txBody>
      </p:sp>
      <p:sp>
        <p:nvSpPr>
          <p:cNvPr id="9264" name="Rectangle 46"/>
          <p:cNvSpPr>
            <a:spLocks noChangeArrowheads="1"/>
          </p:cNvSpPr>
          <p:nvPr/>
        </p:nvSpPr>
        <p:spPr bwMode="auto">
          <a:xfrm>
            <a:off x="4500563" y="1916113"/>
            <a:ext cx="935037" cy="936625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200" dirty="0"/>
              <a:t>Berufliche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200" dirty="0"/>
              <a:t>Oberschule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200" dirty="0"/>
              <a:t>BOS</a:t>
            </a:r>
          </a:p>
        </p:txBody>
      </p:sp>
      <p:sp>
        <p:nvSpPr>
          <p:cNvPr id="9265" name="Rectangle 47"/>
          <p:cNvSpPr>
            <a:spLocks noChangeArrowheads="1"/>
          </p:cNvSpPr>
          <p:nvPr/>
        </p:nvSpPr>
        <p:spPr bwMode="auto">
          <a:xfrm>
            <a:off x="5580063" y="2565400"/>
            <a:ext cx="1079500" cy="935038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200" dirty="0"/>
              <a:t>Berufliche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de-DE" altLang="de-DE" sz="1200" dirty="0"/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200" dirty="0"/>
              <a:t>Oberschule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200" dirty="0"/>
              <a:t>FOS</a:t>
            </a:r>
          </a:p>
        </p:txBody>
      </p:sp>
      <p:sp>
        <p:nvSpPr>
          <p:cNvPr id="9266" name="Rectangle 48"/>
          <p:cNvSpPr>
            <a:spLocks noChangeArrowheads="1"/>
          </p:cNvSpPr>
          <p:nvPr/>
        </p:nvSpPr>
        <p:spPr bwMode="auto">
          <a:xfrm rot="10800000">
            <a:off x="1547813" y="3849688"/>
            <a:ext cx="503237" cy="26035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 anchorCtr="1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200"/>
              <a:t>(auch MS/RS/WS/Gym)</a:t>
            </a:r>
          </a:p>
        </p:txBody>
      </p:sp>
      <p:sp>
        <p:nvSpPr>
          <p:cNvPr id="9267" name="Rectangle 49"/>
          <p:cNvSpPr>
            <a:spLocks noChangeArrowheads="1"/>
          </p:cNvSpPr>
          <p:nvPr/>
        </p:nvSpPr>
        <p:spPr bwMode="auto">
          <a:xfrm>
            <a:off x="1690688" y="3705225"/>
            <a:ext cx="1873250" cy="144463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000" b="1"/>
              <a:t>MS-Abschluss / Quali</a:t>
            </a:r>
          </a:p>
        </p:txBody>
      </p:sp>
      <p:sp>
        <p:nvSpPr>
          <p:cNvPr id="9268" name="Rectangle 50"/>
          <p:cNvSpPr>
            <a:spLocks noChangeArrowheads="1"/>
          </p:cNvSpPr>
          <p:nvPr/>
        </p:nvSpPr>
        <p:spPr bwMode="auto">
          <a:xfrm>
            <a:off x="6732588" y="1773238"/>
            <a:ext cx="1368425" cy="14287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000" b="1"/>
              <a:t>Allg. Hochschulreife</a:t>
            </a:r>
          </a:p>
        </p:txBody>
      </p:sp>
      <p:sp>
        <p:nvSpPr>
          <p:cNvPr id="9269" name="Rectangle 51"/>
          <p:cNvSpPr>
            <a:spLocks noChangeArrowheads="1"/>
          </p:cNvSpPr>
          <p:nvPr/>
        </p:nvSpPr>
        <p:spPr bwMode="auto">
          <a:xfrm>
            <a:off x="2051050" y="477838"/>
            <a:ext cx="669741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b="1" dirty="0">
                <a:latin typeface="+mn-lt"/>
              </a:rPr>
              <a:t>Das bayerische Schulsystem</a:t>
            </a:r>
          </a:p>
        </p:txBody>
      </p:sp>
      <p:sp>
        <p:nvSpPr>
          <p:cNvPr id="9270" name="Line 52"/>
          <p:cNvSpPr>
            <a:spLocks noChangeShapeType="1"/>
          </p:cNvSpPr>
          <p:nvPr/>
        </p:nvSpPr>
        <p:spPr bwMode="auto">
          <a:xfrm>
            <a:off x="3492500" y="3644900"/>
            <a:ext cx="0" cy="144463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de-DE"/>
          </a:p>
        </p:txBody>
      </p:sp>
      <p:cxnSp>
        <p:nvCxnSpPr>
          <p:cNvPr id="3" name="Gerade Verbindung 2"/>
          <p:cNvCxnSpPr/>
          <p:nvPr/>
        </p:nvCxnSpPr>
        <p:spPr>
          <a:xfrm flipH="1">
            <a:off x="6732588" y="2925763"/>
            <a:ext cx="13684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27"/>
          <p:cNvCxnSpPr/>
          <p:nvPr/>
        </p:nvCxnSpPr>
        <p:spPr>
          <a:xfrm flipH="1">
            <a:off x="5580063" y="2925763"/>
            <a:ext cx="10795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feil: nach rechts 3">
            <a:extLst>
              <a:ext uri="{FF2B5EF4-FFF2-40B4-BE49-F238E27FC236}">
                <a16:creationId xmlns:a16="http://schemas.microsoft.com/office/drawing/2014/main" id="{5CDE8B20-0517-4C55-83DE-A6563A7AF09C}"/>
              </a:ext>
            </a:extLst>
          </p:cNvPr>
          <p:cNvSpPr/>
          <p:nvPr/>
        </p:nvSpPr>
        <p:spPr>
          <a:xfrm rot="18854997">
            <a:off x="3187745" y="4647191"/>
            <a:ext cx="95960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Pfeil: nach rechts 29">
            <a:extLst>
              <a:ext uri="{FF2B5EF4-FFF2-40B4-BE49-F238E27FC236}">
                <a16:creationId xmlns:a16="http://schemas.microsoft.com/office/drawing/2014/main" id="{56E9D01C-BB85-427D-998E-A311579217D3}"/>
              </a:ext>
            </a:extLst>
          </p:cNvPr>
          <p:cNvSpPr/>
          <p:nvPr/>
        </p:nvSpPr>
        <p:spPr>
          <a:xfrm rot="19736386">
            <a:off x="3471124" y="4630482"/>
            <a:ext cx="1351769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Pfeil: nach rechts 30">
            <a:extLst>
              <a:ext uri="{FF2B5EF4-FFF2-40B4-BE49-F238E27FC236}">
                <a16:creationId xmlns:a16="http://schemas.microsoft.com/office/drawing/2014/main" id="{D741CE08-A06E-4F4C-9416-A20BC51271BD}"/>
              </a:ext>
            </a:extLst>
          </p:cNvPr>
          <p:cNvSpPr/>
          <p:nvPr/>
        </p:nvSpPr>
        <p:spPr>
          <a:xfrm rot="21102922">
            <a:off x="3533378" y="4804209"/>
            <a:ext cx="223516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Pfeil: nach rechts 31">
            <a:extLst>
              <a:ext uri="{FF2B5EF4-FFF2-40B4-BE49-F238E27FC236}">
                <a16:creationId xmlns:a16="http://schemas.microsoft.com/office/drawing/2014/main" id="{F795FE02-A7E2-41AB-A077-CCB8EB5EB559}"/>
              </a:ext>
            </a:extLst>
          </p:cNvPr>
          <p:cNvSpPr/>
          <p:nvPr/>
        </p:nvSpPr>
        <p:spPr>
          <a:xfrm>
            <a:off x="3564892" y="4933995"/>
            <a:ext cx="3630057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01231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0" grpId="0" animBg="1"/>
      <p:bldP spid="31" grpId="0" animBg="1"/>
      <p:bldP spid="3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el 2">
            <a:extLst>
              <a:ext uri="{FF2B5EF4-FFF2-40B4-BE49-F238E27FC236}">
                <a16:creationId xmlns:a16="http://schemas.microsoft.com/office/drawing/2014/main" id="{1035F2A5-6CA5-4EB3-B6E1-0D6CC074A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776" y="274638"/>
            <a:ext cx="6131024" cy="1143000"/>
          </a:xfrm>
        </p:spPr>
        <p:txBody>
          <a:bodyPr/>
          <a:lstStyle/>
          <a:p>
            <a:pPr eaLnBrk="1" hangingPunct="1"/>
            <a:r>
              <a:rPr lang="de-DE" altLang="de-DE" sz="3200" b="1" dirty="0"/>
              <a:t>Viele Wege führen zum Ziel</a:t>
            </a:r>
          </a:p>
        </p:txBody>
      </p:sp>
      <p:pic>
        <p:nvPicPr>
          <p:cNvPr id="71683" name="Picture 5">
            <a:extLst>
              <a:ext uri="{FF2B5EF4-FFF2-40B4-BE49-F238E27FC236}">
                <a16:creationId xmlns:a16="http://schemas.microsoft.com/office/drawing/2014/main" id="{6A4D4D19-010B-4560-9AC6-40EA3D74CA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425" y="2376488"/>
            <a:ext cx="1077913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4" name="Grafik 3">
            <a:extLst>
              <a:ext uri="{FF2B5EF4-FFF2-40B4-BE49-F238E27FC236}">
                <a16:creationId xmlns:a16="http://schemas.microsoft.com/office/drawing/2014/main" id="{5B85814B-8584-4875-AB9D-BAC96B9E01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8" y="1792288"/>
            <a:ext cx="366712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5" name="Textfeld 4">
            <a:extLst>
              <a:ext uri="{FF2B5EF4-FFF2-40B4-BE49-F238E27FC236}">
                <a16:creationId xmlns:a16="http://schemas.microsoft.com/office/drawing/2014/main" id="{0672E651-95B7-48AF-BF54-A85A28F168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6363" y="4406900"/>
            <a:ext cx="52308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3600">
                <a:latin typeface="Arial" panose="020B0604020202020204" pitchFamily="34" charset="0"/>
              </a:rPr>
              <a:t>Erfolg hängt von  </a:t>
            </a:r>
            <a:r>
              <a:rPr lang="de-DE" altLang="de-DE" sz="3600" b="1" i="1" u="sng">
                <a:latin typeface="Arial" panose="020B0604020202020204" pitchFamily="34" charset="0"/>
              </a:rPr>
              <a:t>realistischen</a:t>
            </a:r>
            <a:r>
              <a:rPr lang="de-DE" altLang="de-DE" sz="3600">
                <a:latin typeface="Arial" panose="020B0604020202020204" pitchFamily="34" charset="0"/>
              </a:rPr>
              <a:t> Zielen ab.</a:t>
            </a:r>
          </a:p>
        </p:txBody>
      </p:sp>
      <p:pic>
        <p:nvPicPr>
          <p:cNvPr id="71686" name="Inhaltsplatzhalter 7">
            <a:extLst>
              <a:ext uri="{FF2B5EF4-FFF2-40B4-BE49-F238E27FC236}">
                <a16:creationId xmlns:a16="http://schemas.microsoft.com/office/drawing/2014/main" id="{C3E0121E-38AE-45D1-9739-D2D78417798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11625" y="1665288"/>
            <a:ext cx="4167188" cy="2417762"/>
          </a:xfrm>
        </p:spPr>
      </p:pic>
      <p:sp>
        <p:nvSpPr>
          <p:cNvPr id="71687" name="Datumsplatzhalter 1">
            <a:extLst>
              <a:ext uri="{FF2B5EF4-FFF2-40B4-BE49-F238E27FC236}">
                <a16:creationId xmlns:a16="http://schemas.microsoft.com/office/drawing/2014/main" id="{13C6DB8B-2D74-4543-A852-0EBDD3B2478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fld id="{81A7A196-AA1C-4DBA-9971-6FFEF25D7CEB}" type="datetime1">
              <a:rPr lang="de-DE" altLang="de-DE" sz="1200" smtClean="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Font typeface="Wingdings" panose="05000000000000000000" pitchFamily="2" charset="2"/>
                <a:buNone/>
              </a:pPr>
              <a:t>21.11.2021</a:t>
            </a:fld>
            <a:endParaRPr lang="de-DE" altLang="de-DE" sz="1200">
              <a:solidFill>
                <a:srgbClr val="8989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555875" y="188913"/>
            <a:ext cx="6500813" cy="107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e-DE" altLang="de-DE" sz="3200" b="1" u="sng" dirty="0"/>
              <a:t>Jeder</a:t>
            </a:r>
            <a:r>
              <a:rPr lang="de-DE" altLang="de-DE" sz="3200" b="1" dirty="0"/>
              <a:t> Abschluss hat einen Anschluss</a:t>
            </a:r>
          </a:p>
        </p:txBody>
      </p:sp>
      <p:sp>
        <p:nvSpPr>
          <p:cNvPr id="20485" name="Rectangle 4"/>
          <p:cNvSpPr>
            <a:spLocks noChangeArrowheads="1"/>
          </p:cNvSpPr>
          <p:nvPr/>
        </p:nvSpPr>
        <p:spPr bwMode="auto">
          <a:xfrm>
            <a:off x="647700" y="2204864"/>
            <a:ext cx="7848600" cy="313932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de-DE" altLang="de-DE" dirty="0"/>
              <a:t>Das sollten Sie bei der Wahl der Schullaufbahn wissen:</a:t>
            </a:r>
          </a:p>
          <a:p>
            <a:pPr eaLnBrk="1" hangingPunct="1"/>
            <a:endParaRPr lang="de-DE" altLang="de-DE" b="1" dirty="0"/>
          </a:p>
          <a:p>
            <a:pPr eaLnBrk="1" hangingPunct="1">
              <a:buClr>
                <a:schemeClr val="folHlink"/>
              </a:buClr>
              <a:buFont typeface="Wingdings" pitchFamily="2" charset="2"/>
              <a:buChar char="§"/>
            </a:pPr>
            <a:r>
              <a:rPr lang="de-DE" altLang="de-DE" dirty="0"/>
              <a:t> </a:t>
            </a:r>
            <a:r>
              <a:rPr lang="de-DE" altLang="de-DE" b="1" u="sng" dirty="0"/>
              <a:t>Jede weiterführende Schule </a:t>
            </a:r>
            <a:r>
              <a:rPr lang="de-DE" altLang="de-DE" dirty="0"/>
              <a:t>( Mittelschule, Realschule, Wirtschafts-schule, Gymnasium) ermöglicht </a:t>
            </a:r>
            <a:r>
              <a:rPr lang="de-DE" altLang="de-DE" b="1" u="sng" dirty="0"/>
              <a:t>den mittleren Schulabschluss</a:t>
            </a:r>
            <a:r>
              <a:rPr lang="de-DE" altLang="de-DE" dirty="0"/>
              <a:t>. </a:t>
            </a:r>
          </a:p>
          <a:p>
            <a:pPr eaLnBrk="1" hangingPunct="1">
              <a:buClr>
                <a:schemeClr val="folHlink"/>
              </a:buClr>
            </a:pPr>
            <a:r>
              <a:rPr lang="de-DE" altLang="de-DE" dirty="0"/>
              <a:t>(ca.</a:t>
            </a:r>
            <a:r>
              <a:rPr lang="de-DE" altLang="de-DE" b="1" dirty="0">
                <a:solidFill>
                  <a:srgbClr val="FF0000"/>
                </a:solidFill>
              </a:rPr>
              <a:t>11 Möglichkeiten</a:t>
            </a:r>
            <a:r>
              <a:rPr lang="de-DE" altLang="de-DE" dirty="0"/>
              <a:t>)</a:t>
            </a:r>
          </a:p>
          <a:p>
            <a:pPr eaLnBrk="1" hangingPunct="1">
              <a:buClr>
                <a:schemeClr val="folHlink"/>
              </a:buClr>
              <a:buFont typeface="Wingdings" pitchFamily="2" charset="2"/>
              <a:buChar char="§"/>
            </a:pPr>
            <a:r>
              <a:rPr lang="de-DE" altLang="de-DE" dirty="0"/>
              <a:t> Darauf aufbauend gibt es </a:t>
            </a:r>
            <a:r>
              <a:rPr lang="de-DE" altLang="de-DE" b="1" u="sng" dirty="0"/>
              <a:t>verschiedene Wege </a:t>
            </a:r>
            <a:r>
              <a:rPr lang="de-DE" altLang="de-DE" dirty="0"/>
              <a:t>zu einer </a:t>
            </a:r>
            <a:r>
              <a:rPr lang="de-DE" altLang="de-DE" b="1" u="sng" dirty="0"/>
              <a:t>Hochschulreife/</a:t>
            </a:r>
            <a:r>
              <a:rPr lang="de-DE" altLang="de-DE" b="1" u="sng" dirty="0" err="1"/>
              <a:t>Fachhochchulreife</a:t>
            </a:r>
            <a:r>
              <a:rPr lang="de-DE" altLang="de-DE" u="sng" dirty="0"/>
              <a:t>.</a:t>
            </a:r>
            <a:r>
              <a:rPr lang="de-DE" altLang="de-DE" dirty="0"/>
              <a:t> </a:t>
            </a:r>
          </a:p>
          <a:p>
            <a:pPr eaLnBrk="1" hangingPunct="1">
              <a:buClr>
                <a:schemeClr val="folHlink"/>
              </a:buClr>
            </a:pPr>
            <a:r>
              <a:rPr lang="de-DE" altLang="de-DE" dirty="0"/>
              <a:t>(ca.</a:t>
            </a:r>
            <a:r>
              <a:rPr lang="de-DE" altLang="de-DE" b="1" dirty="0">
                <a:solidFill>
                  <a:srgbClr val="FF0000"/>
                </a:solidFill>
              </a:rPr>
              <a:t>13 Möglichkeiten</a:t>
            </a:r>
            <a:r>
              <a:rPr lang="de-DE" altLang="de-DE" dirty="0"/>
              <a:t>)</a:t>
            </a:r>
          </a:p>
          <a:p>
            <a:pPr eaLnBrk="1" hangingPunct="1">
              <a:buClr>
                <a:schemeClr val="folHlink"/>
              </a:buClr>
              <a:buFont typeface="Wingdings" pitchFamily="2" charset="2"/>
              <a:buChar char="§"/>
            </a:pPr>
            <a:r>
              <a:rPr lang="de-DE" altLang="de-DE" dirty="0"/>
              <a:t> </a:t>
            </a:r>
            <a:r>
              <a:rPr lang="de-DE" altLang="de-DE" b="1" u="sng" dirty="0"/>
              <a:t>Auch die beruflichen Schulen </a:t>
            </a:r>
            <a:r>
              <a:rPr lang="de-DE" altLang="de-DE" dirty="0"/>
              <a:t>bieten alle schulischen </a:t>
            </a:r>
            <a:r>
              <a:rPr lang="de-DE" altLang="de-DE" b="1" u="sng" dirty="0"/>
              <a:t>Abschlüsse bis zum Abitur</a:t>
            </a:r>
            <a:r>
              <a:rPr lang="de-DE" altLang="de-DE" dirty="0"/>
              <a:t>.</a:t>
            </a:r>
          </a:p>
          <a:p>
            <a:pPr eaLnBrk="1" hangingPunct="1">
              <a:buClr>
                <a:schemeClr val="folHlink"/>
              </a:buClr>
              <a:buFont typeface="Wingdings" pitchFamily="2" charset="2"/>
              <a:buNone/>
            </a:pP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835214900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el 1"/>
          <p:cNvSpPr>
            <a:spLocks noGrp="1"/>
          </p:cNvSpPr>
          <p:nvPr>
            <p:ph type="ctrTitle"/>
          </p:nvPr>
        </p:nvSpPr>
        <p:spPr bwMode="auto">
          <a:xfrm>
            <a:off x="2843808" y="548681"/>
            <a:ext cx="5976664" cy="50405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 altLang="de-DE" sz="3200" b="1" dirty="0"/>
              <a:t>Die Mittelschule</a:t>
            </a:r>
          </a:p>
        </p:txBody>
      </p:sp>
      <p:sp>
        <p:nvSpPr>
          <p:cNvPr id="28676" name="Textfeld 5"/>
          <p:cNvSpPr txBox="1">
            <a:spLocks noChangeArrowheads="1"/>
          </p:cNvSpPr>
          <p:nvPr/>
        </p:nvSpPr>
        <p:spPr bwMode="auto">
          <a:xfrm>
            <a:off x="1042988" y="2276475"/>
            <a:ext cx="7273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de-DE" altLang="de-DE">
              <a:latin typeface="Calibri" pitchFamily="34" charset="0"/>
            </a:endParaRPr>
          </a:p>
        </p:txBody>
      </p:sp>
      <p:sp>
        <p:nvSpPr>
          <p:cNvPr id="29700" name="Rechteck 4"/>
          <p:cNvSpPr>
            <a:spLocks noChangeArrowheads="1"/>
          </p:cNvSpPr>
          <p:nvPr/>
        </p:nvSpPr>
        <p:spPr bwMode="auto">
          <a:xfrm>
            <a:off x="468313" y="1412777"/>
            <a:ext cx="8280151" cy="500342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de-DE" altLang="de-DE" sz="2000" b="1" dirty="0">
                <a:solidFill>
                  <a:schemeClr val="folHlink"/>
                </a:solidFill>
                <a:cs typeface="Arial" panose="020B0604020202020204" pitchFamily="34" charset="0"/>
              </a:rPr>
              <a:t>Die Mittelschule</a:t>
            </a:r>
            <a:r>
              <a:rPr lang="de-DE" altLang="de-DE" sz="2000" dirty="0">
                <a:cs typeface="Arial" panose="020B0604020202020204" pitchFamily="34" charset="0"/>
              </a:rPr>
              <a:t> vermittelt eine </a:t>
            </a:r>
            <a:r>
              <a:rPr lang="de-DE" altLang="de-DE" sz="2000" b="1" u="sng" dirty="0">
                <a:cs typeface="Arial" panose="020B0604020202020204" pitchFamily="34" charset="0"/>
              </a:rPr>
              <a:t>grundlegende</a:t>
            </a:r>
            <a:r>
              <a:rPr lang="de-DE" altLang="de-DE" sz="2000" b="1" dirty="0">
                <a:cs typeface="Arial" panose="020B0604020202020204" pitchFamily="34" charset="0"/>
              </a:rPr>
              <a:t>  </a:t>
            </a:r>
            <a:r>
              <a:rPr lang="de-DE" altLang="de-DE" sz="2000" b="1" u="sng" dirty="0">
                <a:cs typeface="Arial" panose="020B0604020202020204" pitchFamily="34" charset="0"/>
              </a:rPr>
              <a:t>Allgemeinbildung.</a:t>
            </a:r>
          </a:p>
          <a:p>
            <a:pPr marL="452437" lvl="0" indent="-342900" eaLnBrk="1" hangingPunct="1">
              <a:spcBef>
                <a:spcPts val="400"/>
              </a:spcBef>
              <a:buClr>
                <a:srgbClr val="2DA2BF"/>
              </a:buClr>
              <a:buSzPct val="68000"/>
              <a:buFont typeface="Wingdings" pitchFamily="2" charset="2"/>
              <a:buChar char="Ø"/>
              <a:defRPr/>
            </a:pPr>
            <a:endParaRPr lang="de-DE" altLang="de-DE" sz="2000" b="1" u="sng" dirty="0">
              <a:cs typeface="Arial" panose="020B0604020202020204" pitchFamily="34" charset="0"/>
            </a:endParaRPr>
          </a:p>
          <a:p>
            <a:pPr marL="452437" lvl="0" indent="-342900" eaLnBrk="1" hangingPunct="1">
              <a:spcBef>
                <a:spcPts val="400"/>
              </a:spcBef>
              <a:buClr>
                <a:srgbClr val="2DA2BF"/>
              </a:buClr>
              <a:buSzPct val="68000"/>
              <a:buFont typeface="Wingdings" pitchFamily="2" charset="2"/>
              <a:buChar char="Ø"/>
              <a:defRPr/>
            </a:pPr>
            <a:r>
              <a:rPr lang="de-DE" altLang="de-DE" sz="2000" b="1" u="sng" dirty="0">
                <a:cs typeface="Arial" panose="020B0604020202020204" pitchFamily="34" charset="0"/>
              </a:rPr>
              <a:t>Hinführung zur Ausbildungsreife durch die </a:t>
            </a:r>
            <a:r>
              <a:rPr lang="de-DE" sz="2000" b="1" u="sng" dirty="0">
                <a:solidFill>
                  <a:prstClr val="black"/>
                </a:solidFill>
                <a:cs typeface="Arial" panose="020B0604020202020204" pitchFamily="34" charset="0"/>
              </a:rPr>
              <a:t>Verstärkung</a:t>
            </a:r>
            <a:r>
              <a:rPr lang="de-DE" sz="2000" dirty="0">
                <a:solidFill>
                  <a:prstClr val="black"/>
                </a:solidFill>
                <a:cs typeface="Arial" panose="020B0604020202020204" pitchFamily="34" charset="0"/>
              </a:rPr>
              <a:t> von drei berufsorientierender Zweige, die zur Wahl stehen:</a:t>
            </a:r>
            <a:br>
              <a:rPr lang="de-DE" sz="2000" dirty="0">
                <a:solidFill>
                  <a:prstClr val="black"/>
                </a:solidFill>
                <a:cs typeface="Arial" panose="020B0604020202020204" pitchFamily="34" charset="0"/>
              </a:rPr>
            </a:br>
            <a:r>
              <a:rPr lang="de-DE" sz="2000" b="1" u="sng" dirty="0">
                <a:solidFill>
                  <a:prstClr val="black"/>
                </a:solidFill>
                <a:cs typeface="Arial" panose="020B0604020202020204" pitchFamily="34" charset="0"/>
              </a:rPr>
              <a:t>Technik,</a:t>
            </a:r>
            <a:r>
              <a:rPr lang="de-DE" sz="2000" b="1" dirty="0">
                <a:solidFill>
                  <a:prstClr val="black"/>
                </a:solidFill>
                <a:cs typeface="Arial" panose="020B0604020202020204" pitchFamily="34" charset="0"/>
              </a:rPr>
              <a:t> Fähigkeiten in Bereichen Holz, Metall und Kunststoff</a:t>
            </a:r>
            <a:endParaRPr lang="de-DE" sz="2000" b="1" u="sng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109537" lvl="0" eaLnBrk="1" hangingPunct="1">
              <a:spcBef>
                <a:spcPts val="400"/>
              </a:spcBef>
              <a:buClr>
                <a:srgbClr val="2DA2BF"/>
              </a:buClr>
              <a:buSzPct val="68000"/>
              <a:defRPr/>
            </a:pPr>
            <a:r>
              <a:rPr lang="de-DE" sz="2000" b="1" dirty="0">
                <a:solidFill>
                  <a:prstClr val="black"/>
                </a:solidFill>
                <a:cs typeface="Arial" panose="020B0604020202020204" pitchFamily="34" charset="0"/>
              </a:rPr>
              <a:t>     </a:t>
            </a:r>
            <a:r>
              <a:rPr lang="de-DE" sz="2000" b="1" u="sng" dirty="0">
                <a:solidFill>
                  <a:prstClr val="black"/>
                </a:solidFill>
                <a:cs typeface="Arial" panose="020B0604020202020204" pitchFamily="34" charset="0"/>
              </a:rPr>
              <a:t>Wirtschaft, </a:t>
            </a:r>
            <a:r>
              <a:rPr lang="de-DE" sz="2000" b="1" dirty="0">
                <a:solidFill>
                  <a:prstClr val="black"/>
                </a:solidFill>
                <a:cs typeface="Arial" panose="020B0604020202020204" pitchFamily="34" charset="0"/>
              </a:rPr>
              <a:t>Basiswissen der Betriebs- und Volkswirtschaft</a:t>
            </a:r>
          </a:p>
          <a:p>
            <a:pPr marL="109537" lvl="0" eaLnBrk="1" hangingPunct="1">
              <a:spcBef>
                <a:spcPts val="400"/>
              </a:spcBef>
              <a:buClr>
                <a:srgbClr val="2DA2BF"/>
              </a:buClr>
              <a:buSzPct val="68000"/>
              <a:defRPr/>
            </a:pPr>
            <a:r>
              <a:rPr lang="de-DE" sz="2000" b="1" dirty="0">
                <a:solidFill>
                  <a:prstClr val="black"/>
                </a:solidFill>
                <a:cs typeface="Arial" panose="020B0604020202020204" pitchFamily="34" charset="0"/>
              </a:rPr>
              <a:t>     </a:t>
            </a:r>
            <a:r>
              <a:rPr lang="de-DE" sz="2000" b="1" u="sng" dirty="0">
                <a:solidFill>
                  <a:prstClr val="black"/>
                </a:solidFill>
                <a:cs typeface="Arial" panose="020B0604020202020204" pitchFamily="34" charset="0"/>
              </a:rPr>
              <a:t>Soziales,</a:t>
            </a:r>
            <a:r>
              <a:rPr lang="de-DE" sz="2000" b="1" dirty="0">
                <a:solidFill>
                  <a:prstClr val="black"/>
                </a:solidFill>
                <a:cs typeface="Arial" panose="020B0604020202020204" pitchFamily="34" charset="0"/>
              </a:rPr>
              <a:t> Fragestellungen aus Haushalt, Ernährung, Soziales</a:t>
            </a:r>
          </a:p>
          <a:p>
            <a:pPr marL="109537" lvl="0" eaLnBrk="1" hangingPunct="1">
              <a:spcBef>
                <a:spcPts val="400"/>
              </a:spcBef>
              <a:buClr>
                <a:srgbClr val="2DA2BF"/>
              </a:buClr>
              <a:buSzPct val="68000"/>
              <a:defRPr/>
            </a:pPr>
            <a:r>
              <a:rPr lang="de-DE" sz="2000" b="1" dirty="0">
                <a:solidFill>
                  <a:prstClr val="black"/>
                </a:solidFill>
                <a:cs typeface="Arial" panose="020B0604020202020204" pitchFamily="34" charset="0"/>
              </a:rPr>
              <a:t>     Handeln</a:t>
            </a:r>
            <a:endParaRPr lang="de-DE" sz="2000" b="1" u="sng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452437" lvl="0" indent="-342900" eaLnBrk="1" hangingPunct="1">
              <a:spcBef>
                <a:spcPts val="400"/>
              </a:spcBef>
              <a:buClr>
                <a:srgbClr val="2DA2BF"/>
              </a:buClr>
              <a:buSzPct val="68000"/>
              <a:buFont typeface="Wingdings" pitchFamily="2" charset="2"/>
              <a:buChar char="Ø"/>
              <a:defRPr/>
            </a:pPr>
            <a:r>
              <a:rPr lang="de-DE" sz="2000" dirty="0">
                <a:solidFill>
                  <a:prstClr val="black"/>
                </a:solidFill>
                <a:cs typeface="Arial" panose="020B0604020202020204" pitchFamily="34" charset="0"/>
              </a:rPr>
              <a:t>Enge </a:t>
            </a:r>
            <a:r>
              <a:rPr lang="de-DE" sz="2000" b="1" u="sng" dirty="0">
                <a:solidFill>
                  <a:prstClr val="black"/>
                </a:solidFill>
                <a:cs typeface="Arial" panose="020B0604020202020204" pitchFamily="34" charset="0"/>
              </a:rPr>
              <a:t>Kooperation</a:t>
            </a:r>
            <a:r>
              <a:rPr lang="de-DE" sz="2000" dirty="0">
                <a:solidFill>
                  <a:prstClr val="black"/>
                </a:solidFill>
                <a:cs typeface="Arial" panose="020B0604020202020204" pitchFamily="34" charset="0"/>
              </a:rPr>
              <a:t> mit Berufsschule, Betrieben und der Arbeitsagentur, Praktika, Praxistage und Bewerbungstraining</a:t>
            </a:r>
          </a:p>
          <a:p>
            <a:pPr marL="452437" indent="-342900" eaLnBrk="1" hangingPunct="1">
              <a:spcBef>
                <a:spcPts val="400"/>
              </a:spcBef>
              <a:buClr>
                <a:srgbClr val="2DA2BF"/>
              </a:buClr>
              <a:buSzPct val="68000"/>
              <a:buFont typeface="Wingdings" pitchFamily="2" charset="2"/>
              <a:buChar char="Ø"/>
              <a:defRPr/>
            </a:pPr>
            <a:r>
              <a:rPr lang="de-DE" altLang="de-DE" sz="2000" dirty="0">
                <a:cs typeface="Arial" panose="020B0604020202020204" pitchFamily="34" charset="0"/>
              </a:rPr>
              <a:t>Im Unterricht der Mittelschule wird auf die </a:t>
            </a:r>
            <a:r>
              <a:rPr lang="de-DE" altLang="de-DE" sz="2000" b="1" u="sng" dirty="0">
                <a:cs typeface="Arial" panose="020B0604020202020204" pitchFamily="34" charset="0"/>
              </a:rPr>
              <a:t>individuelle Förderung </a:t>
            </a:r>
            <a:r>
              <a:rPr lang="de-DE" altLang="de-DE" sz="2000" dirty="0">
                <a:cs typeface="Arial" panose="020B0604020202020204" pitchFamily="34" charset="0"/>
              </a:rPr>
              <a:t>der Schüler besonderer Wert gelegt, </a:t>
            </a:r>
            <a:r>
              <a:rPr lang="de-DE" altLang="de-DE" sz="2000" b="1" u="sng" dirty="0">
                <a:cs typeface="Arial" panose="020B0604020202020204" pitchFamily="34" charset="0"/>
              </a:rPr>
              <a:t>Klassenlehrerprinzip und handlungsorientierter Unterricht.</a:t>
            </a:r>
            <a:endParaRPr lang="de-DE" altLang="de-DE" b="1" u="sng" dirty="0">
              <a:latin typeface="+mn-lt"/>
            </a:endParaRPr>
          </a:p>
          <a:p>
            <a:pPr eaLnBrk="1" hangingPunct="1">
              <a:lnSpc>
                <a:spcPct val="90000"/>
              </a:lnSpc>
            </a:pPr>
            <a:endParaRPr lang="de-DE" altLang="de-DE" dirty="0">
              <a:latin typeface="Calibri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de-DE" altLang="de-DE" sz="2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327237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1"/>
          <p:cNvSpPr>
            <a:spLocks noGrp="1"/>
          </p:cNvSpPr>
          <p:nvPr>
            <p:ph type="title"/>
          </p:nvPr>
        </p:nvSpPr>
        <p:spPr>
          <a:xfrm>
            <a:off x="2987824" y="333375"/>
            <a:ext cx="5775176" cy="792163"/>
          </a:xfrm>
        </p:spPr>
        <p:txBody>
          <a:bodyPr/>
          <a:lstStyle/>
          <a:p>
            <a:r>
              <a:rPr lang="de-DE" altLang="de-DE" sz="3200" b="1" dirty="0"/>
              <a:t>Abschlüsse durch die MS</a:t>
            </a:r>
          </a:p>
        </p:txBody>
      </p:sp>
      <p:sp>
        <p:nvSpPr>
          <p:cNvPr id="7" name="Richtungspfeil 6"/>
          <p:cNvSpPr/>
          <p:nvPr/>
        </p:nvSpPr>
        <p:spPr bwMode="auto">
          <a:xfrm>
            <a:off x="425450" y="1446213"/>
            <a:ext cx="3743325" cy="538162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lang="de-DE" sz="2000" dirty="0">
                <a:latin typeface="Arial" panose="020B0604020202020204" pitchFamily="34" charset="0"/>
              </a:rPr>
              <a:t>A. Erfolgreicher Abschluss </a:t>
            </a:r>
          </a:p>
          <a:p>
            <a:pPr eaLnBrk="1" hangingPunct="1">
              <a:defRPr/>
            </a:pPr>
            <a:r>
              <a:rPr lang="de-DE" sz="2000" dirty="0">
                <a:latin typeface="Arial" panose="020B0604020202020204" pitchFamily="34" charset="0"/>
              </a:rPr>
              <a:t>der Mittelschule, ohne </a:t>
            </a:r>
            <a:r>
              <a:rPr lang="de-DE" sz="2000" dirty="0" err="1">
                <a:latin typeface="Arial" panose="020B0604020202020204" pitchFamily="34" charset="0"/>
              </a:rPr>
              <a:t>Quali</a:t>
            </a:r>
            <a:endParaRPr lang="de-DE" sz="2000" dirty="0">
              <a:latin typeface="Arial" panose="020B0604020202020204" pitchFamily="34" charset="0"/>
            </a:endParaRPr>
          </a:p>
        </p:txBody>
      </p:sp>
      <p:sp>
        <p:nvSpPr>
          <p:cNvPr id="8" name="Richtungspfeil 7"/>
          <p:cNvSpPr>
            <a:spLocks noChangeArrowheads="1"/>
          </p:cNvSpPr>
          <p:nvPr/>
        </p:nvSpPr>
        <p:spPr bwMode="auto">
          <a:xfrm>
            <a:off x="431800" y="2078037"/>
            <a:ext cx="3767138" cy="630883"/>
          </a:xfrm>
          <a:prstGeom prst="homePlate">
            <a:avLst>
              <a:gd name="adj" fmla="val 50023"/>
            </a:avLst>
          </a:prstGeom>
          <a:solidFill>
            <a:srgbClr val="CC99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2000" dirty="0"/>
              <a:t>B. Erfolgreicher Abschluss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2000" dirty="0"/>
              <a:t>der Mittelschule (Praxisklasse)</a:t>
            </a:r>
          </a:p>
        </p:txBody>
      </p:sp>
      <p:sp>
        <p:nvSpPr>
          <p:cNvPr id="9" name="Richtungspfeil 8"/>
          <p:cNvSpPr>
            <a:spLocks noChangeArrowheads="1"/>
          </p:cNvSpPr>
          <p:nvPr/>
        </p:nvSpPr>
        <p:spPr bwMode="auto">
          <a:xfrm>
            <a:off x="439738" y="2788559"/>
            <a:ext cx="3779464" cy="784457"/>
          </a:xfrm>
          <a:prstGeom prst="homePlate">
            <a:avLst>
              <a:gd name="adj" fmla="val 55176"/>
            </a:avLst>
          </a:prstGeom>
          <a:solidFill>
            <a:srgbClr val="FF6699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2000" dirty="0"/>
              <a:t>C. Qualifizierender Abschluss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2000" dirty="0"/>
              <a:t>der Mittelschule	, </a:t>
            </a:r>
            <a:r>
              <a:rPr lang="de-DE" altLang="de-DE" sz="2000" dirty="0" err="1"/>
              <a:t>Quali</a:t>
            </a:r>
            <a:endParaRPr lang="de-DE" altLang="de-DE" sz="2000" dirty="0"/>
          </a:p>
        </p:txBody>
      </p:sp>
      <p:sp>
        <p:nvSpPr>
          <p:cNvPr id="10" name="Richtungspfeil 9"/>
          <p:cNvSpPr>
            <a:spLocks noChangeArrowheads="1"/>
          </p:cNvSpPr>
          <p:nvPr/>
        </p:nvSpPr>
        <p:spPr bwMode="auto">
          <a:xfrm>
            <a:off x="425449" y="3645024"/>
            <a:ext cx="3773489" cy="793180"/>
          </a:xfrm>
          <a:prstGeom prst="homePlate">
            <a:avLst>
              <a:gd name="adj" fmla="val 49931"/>
            </a:avLst>
          </a:prstGeom>
          <a:solidFill>
            <a:srgbClr val="99FF33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2000" dirty="0"/>
              <a:t>D. </a:t>
            </a:r>
            <a:r>
              <a:rPr lang="de-DE" altLang="de-DE" sz="2000" b="1" u="sng" dirty="0"/>
              <a:t>Mittlerer Schulabschluss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2000" dirty="0"/>
              <a:t>an der Mittelschule (M-zug )</a:t>
            </a:r>
          </a:p>
        </p:txBody>
      </p:sp>
      <p:sp>
        <p:nvSpPr>
          <p:cNvPr id="11" name="Richtungspfeil 10"/>
          <p:cNvSpPr/>
          <p:nvPr/>
        </p:nvSpPr>
        <p:spPr bwMode="auto">
          <a:xfrm>
            <a:off x="425450" y="5259535"/>
            <a:ext cx="3743325" cy="1168399"/>
          </a:xfrm>
          <a:prstGeom prst="homePlate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lang="de-DE" sz="2000" dirty="0">
                <a:latin typeface="Arial" panose="020B0604020202020204" pitchFamily="34" charset="0"/>
              </a:rPr>
              <a:t>F. </a:t>
            </a:r>
            <a:r>
              <a:rPr lang="de-DE" sz="2000" b="1" u="sng" dirty="0"/>
              <a:t>Mittlerer Schulabschluss </a:t>
            </a:r>
            <a:r>
              <a:rPr lang="de-DE" sz="2000" dirty="0"/>
              <a:t> </a:t>
            </a:r>
          </a:p>
          <a:p>
            <a:pPr eaLnBrk="1" hangingPunct="1">
              <a:defRPr/>
            </a:pPr>
            <a:r>
              <a:rPr lang="de-DE" sz="2000" dirty="0"/>
              <a:t>über die abgeschl. Berufsaus-</a:t>
            </a:r>
          </a:p>
          <a:p>
            <a:pPr eaLnBrk="1" hangingPunct="1">
              <a:defRPr/>
            </a:pPr>
            <a:r>
              <a:rPr lang="de-DE" sz="2000" dirty="0" err="1"/>
              <a:t>bildung</a:t>
            </a:r>
            <a:r>
              <a:rPr lang="de-DE" sz="2000" dirty="0"/>
              <a:t>.   </a:t>
            </a:r>
            <a:r>
              <a:rPr lang="de-DE" sz="2000" b="1" dirty="0" err="1"/>
              <a:t>Quabi</a:t>
            </a:r>
            <a:r>
              <a:rPr lang="de-DE" sz="2000" b="1" dirty="0"/>
              <a:t> / MABS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4254042" y="4613123"/>
            <a:ext cx="4680728" cy="52322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400" dirty="0">
                <a:latin typeface="Arial" panose="020B0604020202020204" pitchFamily="34" charset="0"/>
              </a:rPr>
              <a:t>E. Schüler, die den </a:t>
            </a:r>
            <a:r>
              <a:rPr lang="de-DE" sz="1400" dirty="0" err="1">
                <a:latin typeface="Arial" panose="020B0604020202020204" pitchFamily="34" charset="0"/>
              </a:rPr>
              <a:t>Quali</a:t>
            </a:r>
            <a:r>
              <a:rPr lang="de-DE" sz="1400" dirty="0">
                <a:latin typeface="Arial" panose="020B0604020202020204" pitchFamily="34" charset="0"/>
              </a:rPr>
              <a:t> (2,5) haben und noch 2 Vorbereitungsjahre mit Prüfung abgelegt haben.</a:t>
            </a:r>
          </a:p>
        </p:txBody>
      </p:sp>
      <p:sp>
        <p:nvSpPr>
          <p:cNvPr id="13" name="Textfeld 12"/>
          <p:cNvSpPr txBox="1">
            <a:spLocks noChangeArrowheads="1"/>
          </p:cNvSpPr>
          <p:nvPr/>
        </p:nvSpPr>
        <p:spPr bwMode="auto">
          <a:xfrm>
            <a:off x="4261170" y="2049895"/>
            <a:ext cx="4673600" cy="738664"/>
          </a:xfrm>
          <a:prstGeom prst="rect">
            <a:avLst/>
          </a:prstGeom>
          <a:solidFill>
            <a:schemeClr val="bg1"/>
          </a:solidFill>
          <a:ln w="25400">
            <a:solidFill>
              <a:srgbClr val="CC99FF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400" dirty="0"/>
              <a:t>B. Schüler, die </a:t>
            </a:r>
            <a:r>
              <a:rPr lang="de-DE" altLang="de-DE" sz="1400" b="1" dirty="0"/>
              <a:t>mindestens im 9. Schulbesuchsjahr</a:t>
            </a:r>
            <a:r>
              <a:rPr lang="de-DE" altLang="de-DE" sz="1400" dirty="0"/>
              <a:t> sind und eine Praxisklasse besuchen und eine theorieentlastete Abschlussprüfung bestehen.</a:t>
            </a:r>
          </a:p>
        </p:txBody>
      </p:sp>
      <p:sp>
        <p:nvSpPr>
          <p:cNvPr id="14" name="Textfeld 13"/>
          <p:cNvSpPr txBox="1">
            <a:spLocks noChangeArrowheads="1"/>
          </p:cNvSpPr>
          <p:nvPr/>
        </p:nvSpPr>
        <p:spPr bwMode="auto">
          <a:xfrm>
            <a:off x="4261170" y="2814035"/>
            <a:ext cx="4673600" cy="739775"/>
          </a:xfrm>
          <a:prstGeom prst="rect">
            <a:avLst/>
          </a:prstGeom>
          <a:solidFill>
            <a:schemeClr val="bg1"/>
          </a:solidFill>
          <a:ln w="25400">
            <a:solidFill>
              <a:srgbClr val="FF6699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400" dirty="0"/>
              <a:t>C. Der qualifizierende Abschluss der Mittelschule ist eine </a:t>
            </a:r>
            <a:r>
              <a:rPr lang="de-DE" altLang="de-DE" sz="1400" b="1" dirty="0"/>
              <a:t>besondere Leistungsfeststellung</a:t>
            </a:r>
            <a:r>
              <a:rPr lang="de-DE" altLang="de-DE" sz="1400" dirty="0"/>
              <a:t>, der sich Schüler in Jahrgangsstufe 9 zusätzlich unterziehen können. (3,0)</a:t>
            </a:r>
          </a:p>
        </p:txBody>
      </p:sp>
      <p:sp>
        <p:nvSpPr>
          <p:cNvPr id="15" name="Textfeld 14"/>
          <p:cNvSpPr txBox="1">
            <a:spLocks noChangeArrowheads="1"/>
          </p:cNvSpPr>
          <p:nvPr/>
        </p:nvSpPr>
        <p:spPr bwMode="auto">
          <a:xfrm>
            <a:off x="4254042" y="3590263"/>
            <a:ext cx="4680728" cy="954087"/>
          </a:xfrm>
          <a:prstGeom prst="rect">
            <a:avLst/>
          </a:prstGeom>
          <a:solidFill>
            <a:schemeClr val="bg1"/>
          </a:solidFill>
          <a:ln w="25400">
            <a:solidFill>
              <a:srgbClr val="99FF33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400" dirty="0"/>
              <a:t>D. Schüler können in der </a:t>
            </a:r>
            <a:r>
              <a:rPr lang="de-DE" altLang="de-DE" sz="1400" b="1" dirty="0"/>
              <a:t>10. Jahrgangsstufe des M-Zweiges </a:t>
            </a:r>
            <a:r>
              <a:rPr lang="de-DE" altLang="de-DE" sz="1400" dirty="0"/>
              <a:t>der Mittelschule einen mittleren </a:t>
            </a:r>
            <a:r>
              <a:rPr lang="de-DE" altLang="de-DE" sz="1400" dirty="0" err="1"/>
              <a:t>Schulab</a:t>
            </a:r>
            <a:r>
              <a:rPr lang="de-DE" altLang="de-DE" sz="1400" dirty="0"/>
              <a:t>-schluss erwerben (4,0). Damit können sie weiterführende Schulen, z.B. die Fachoberschule (3,5) besuchen.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4227428" y="5259535"/>
            <a:ext cx="4707342" cy="1169551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400" dirty="0">
                <a:latin typeface="Arial" panose="020B0604020202020204" pitchFamily="34" charset="0"/>
              </a:rPr>
              <a:t>F. </a:t>
            </a:r>
            <a:r>
              <a:rPr lang="de-DE" sz="1400" b="1" u="sng" dirty="0" err="1">
                <a:latin typeface="Arial" panose="020B0604020202020204" pitchFamily="34" charset="0"/>
              </a:rPr>
              <a:t>Quabi</a:t>
            </a:r>
            <a:r>
              <a:rPr lang="de-DE" sz="1400" dirty="0">
                <a:latin typeface="Arial" panose="020B0604020202020204" pitchFamily="34" charset="0"/>
              </a:rPr>
              <a:t> ist ein mittlerer Schulabschluss, den ehemalige Schüler der Mittelschule mit </a:t>
            </a:r>
            <a:r>
              <a:rPr lang="de-DE" sz="1400" b="1" dirty="0" err="1">
                <a:latin typeface="Arial" panose="020B0604020202020204" pitchFamily="34" charset="0"/>
              </a:rPr>
              <a:t>Quali</a:t>
            </a:r>
            <a:r>
              <a:rPr lang="de-DE" sz="1400" dirty="0">
                <a:latin typeface="Arial" panose="020B0604020202020204" pitchFamily="34" charset="0"/>
              </a:rPr>
              <a:t> und einem </a:t>
            </a:r>
            <a:r>
              <a:rPr lang="de-DE" sz="1400" b="1" dirty="0">
                <a:latin typeface="Arial" panose="020B0604020202020204" pitchFamily="34" charset="0"/>
              </a:rPr>
              <a:t>überdurchschnittlichen Berufsabschluss </a:t>
            </a:r>
            <a:r>
              <a:rPr lang="de-DE" sz="1400" dirty="0">
                <a:latin typeface="Arial" panose="020B0604020202020204" pitchFamily="34" charset="0"/>
              </a:rPr>
              <a:t>erhalten können. Er wird von der MS ausgestellt,  </a:t>
            </a:r>
            <a:r>
              <a:rPr lang="de-DE" sz="1400" u="sng" dirty="0">
                <a:latin typeface="Arial" panose="020B0604020202020204" pitchFamily="34" charset="0"/>
              </a:rPr>
              <a:t>3,0 / E4</a:t>
            </a:r>
          </a:p>
          <a:p>
            <a:pPr>
              <a:defRPr/>
            </a:pPr>
            <a:r>
              <a:rPr lang="de-DE" sz="1400" b="1" u="sng" dirty="0">
                <a:latin typeface="Arial" panose="020B0604020202020204" pitchFamily="34" charset="0"/>
              </a:rPr>
              <a:t>MABS</a:t>
            </a:r>
            <a:r>
              <a:rPr lang="de-DE" sz="1400" dirty="0">
                <a:latin typeface="Arial" panose="020B0604020202020204" pitchFamily="34" charset="0"/>
              </a:rPr>
              <a:t> geht </a:t>
            </a:r>
            <a:r>
              <a:rPr lang="de-DE" sz="1400" b="1" dirty="0">
                <a:latin typeface="Arial" panose="020B0604020202020204" pitchFamily="34" charset="0"/>
              </a:rPr>
              <a:t>ohne </a:t>
            </a:r>
            <a:r>
              <a:rPr lang="de-DE" sz="1400" b="1" dirty="0" err="1">
                <a:latin typeface="Arial" panose="020B0604020202020204" pitchFamily="34" charset="0"/>
              </a:rPr>
              <a:t>Quali</a:t>
            </a:r>
            <a:r>
              <a:rPr lang="de-DE" sz="1400" b="1" dirty="0">
                <a:latin typeface="Arial" panose="020B0604020202020204" pitchFamily="34" charset="0"/>
              </a:rPr>
              <a:t>/</a:t>
            </a:r>
            <a:r>
              <a:rPr lang="de-DE" sz="1400" b="1" dirty="0" err="1">
                <a:latin typeface="Arial" panose="020B0604020202020204" pitchFamily="34" charset="0"/>
              </a:rPr>
              <a:t>Berufschulzeugnis</a:t>
            </a:r>
            <a:r>
              <a:rPr lang="de-DE" sz="1400" b="1" dirty="0">
                <a:latin typeface="Arial" panose="020B0604020202020204" pitchFamily="34" charset="0"/>
              </a:rPr>
              <a:t> </a:t>
            </a:r>
            <a:r>
              <a:rPr lang="de-DE" sz="1400" u="sng" dirty="0">
                <a:latin typeface="Arial" panose="020B0604020202020204" pitchFamily="34" charset="0"/>
              </a:rPr>
              <a:t>3,0 /E 4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4261170" y="1460500"/>
            <a:ext cx="4673600" cy="523875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de-DE" sz="1400" dirty="0">
                <a:latin typeface="Arial" panose="020B0604020202020204" pitchFamily="34" charset="0"/>
              </a:rPr>
              <a:t>A. Der Abschluss wird an Schüler verliehen, die die </a:t>
            </a:r>
            <a:r>
              <a:rPr lang="de-DE" sz="1400" b="1" dirty="0">
                <a:latin typeface="Arial" panose="020B0604020202020204" pitchFamily="34" charset="0"/>
              </a:rPr>
              <a:t>Jahrgangsstufe 9 erfolgreich (4,0) </a:t>
            </a:r>
            <a:r>
              <a:rPr lang="de-DE" sz="1400" dirty="0">
                <a:latin typeface="Arial" panose="020B0604020202020204" pitchFamily="34" charset="0"/>
              </a:rPr>
              <a:t>besucht haben.</a:t>
            </a:r>
          </a:p>
        </p:txBody>
      </p:sp>
      <p:sp>
        <p:nvSpPr>
          <p:cNvPr id="23" name="Richtungspfeil 22"/>
          <p:cNvSpPr/>
          <p:nvPr/>
        </p:nvSpPr>
        <p:spPr bwMode="auto">
          <a:xfrm>
            <a:off x="425449" y="4527103"/>
            <a:ext cx="3743325" cy="695260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lang="de-DE" sz="2000" dirty="0">
                <a:latin typeface="Arial" panose="020B0604020202020204" pitchFamily="34" charset="0"/>
              </a:rPr>
              <a:t>E. </a:t>
            </a:r>
            <a:r>
              <a:rPr lang="de-DE" sz="2000" b="1" u="sng" dirty="0">
                <a:latin typeface="Arial" panose="020B0604020202020204" pitchFamily="34" charset="0"/>
              </a:rPr>
              <a:t>Mittlerer Schulabschluss </a:t>
            </a:r>
          </a:p>
          <a:p>
            <a:pPr eaLnBrk="1" hangingPunct="1">
              <a:defRPr/>
            </a:pPr>
            <a:r>
              <a:rPr lang="de-DE" sz="2000" dirty="0">
                <a:latin typeface="Arial" panose="020B0604020202020204" pitchFamily="34" charset="0"/>
              </a:rPr>
              <a:t>der Mittelschule,  9plus 2</a:t>
            </a:r>
          </a:p>
        </p:txBody>
      </p:sp>
    </p:spTree>
    <p:extLst>
      <p:ext uri="{BB962C8B-B14F-4D97-AF65-F5344CB8AC3E}">
        <p14:creationId xmlns:p14="http://schemas.microsoft.com/office/powerpoint/2010/main" val="607299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5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6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4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5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3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4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2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3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Gerade Verbindung 2">
            <a:extLst>
              <a:ext uri="{FF2B5EF4-FFF2-40B4-BE49-F238E27FC236}">
                <a16:creationId xmlns:a16="http://schemas.microsoft.com/office/drawing/2014/main" id="{7C59E84B-B83D-4726-A54E-7F05820DE492}"/>
              </a:ext>
            </a:extLst>
          </p:cNvPr>
          <p:cNvCxnSpPr/>
          <p:nvPr/>
        </p:nvCxnSpPr>
        <p:spPr>
          <a:xfrm flipV="1">
            <a:off x="531813" y="1201738"/>
            <a:ext cx="8356600" cy="11112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803" name="Rectangle 3">
            <a:extLst>
              <a:ext uri="{FF2B5EF4-FFF2-40B4-BE49-F238E27FC236}">
                <a16:creationId xmlns:a16="http://schemas.microsoft.com/office/drawing/2014/main" id="{A93F29C3-735B-4873-9B17-01B32947AF96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2555777" y="68262"/>
            <a:ext cx="6332636" cy="912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pitchFamily="-105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ＭＳ Ｐゴシック" pitchFamily="-105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ＭＳ Ｐゴシック" pitchFamily="-105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ＭＳ Ｐゴシック" pitchFamily="-105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ＭＳ Ｐゴシック" pitchFamily="-105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de-DE" altLang="de-DE" sz="3200" b="1" dirty="0"/>
              <a:t>Von der Mittelschule zum Mittleren Schulabschluss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107E9EC9-7AC5-4249-B934-D74E01783DCF}"/>
              </a:ext>
            </a:extLst>
          </p:cNvPr>
          <p:cNvSpPr/>
          <p:nvPr/>
        </p:nvSpPr>
        <p:spPr>
          <a:xfrm>
            <a:off x="692150" y="5445125"/>
            <a:ext cx="7832725" cy="78105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rgbClr val="FFCC00"/>
                </a:solidFill>
                <a:latin typeface="Arial" charset="0"/>
                <a:cs typeface="Arial" charset="0"/>
              </a:defRPr>
            </a:lvl1pPr>
            <a:lvl2pPr marL="37931725" indent="-37474525">
              <a:defRPr sz="2400">
                <a:solidFill>
                  <a:srgbClr val="FFCC00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rgbClr val="FFCC00"/>
                </a:solidFill>
                <a:latin typeface="Arial" charset="0"/>
                <a:cs typeface="Arial" charset="0"/>
              </a:defRPr>
            </a:lvl3pPr>
            <a:lvl4pPr>
              <a:defRPr sz="2400">
                <a:solidFill>
                  <a:srgbClr val="FFCC00"/>
                </a:solidFill>
                <a:latin typeface="Arial" charset="0"/>
                <a:cs typeface="Arial" charset="0"/>
              </a:defRPr>
            </a:lvl4pPr>
            <a:lvl5pPr>
              <a:defRPr sz="2400">
                <a:solidFill>
                  <a:srgbClr val="FFCC00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CC00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CC00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CC00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CC00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de-DE" altLang="de-DE" dirty="0">
                <a:solidFill>
                  <a:schemeClr val="tx1"/>
                </a:solidFill>
                <a:latin typeface="Calibri" pitchFamily="-104" charset="0"/>
              </a:rPr>
              <a:t>Erfolgreicher Mittelschulabschluss oder „</a:t>
            </a:r>
            <a:r>
              <a:rPr lang="de-DE" altLang="de-DE" dirty="0" err="1">
                <a:solidFill>
                  <a:schemeClr val="tx1"/>
                </a:solidFill>
                <a:latin typeface="Calibri" pitchFamily="-104" charset="0"/>
              </a:rPr>
              <a:t>Quali</a:t>
            </a:r>
            <a:r>
              <a:rPr lang="de-DE" altLang="de-DE" dirty="0">
                <a:solidFill>
                  <a:schemeClr val="tx1"/>
                </a:solidFill>
                <a:latin typeface="Calibri" pitchFamily="-104" charset="0"/>
              </a:rPr>
              <a:t>“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5D27F7D2-5F7B-4B93-B13A-8F92660E0A76}"/>
              </a:ext>
            </a:extLst>
          </p:cNvPr>
          <p:cNvSpPr/>
          <p:nvPr/>
        </p:nvSpPr>
        <p:spPr>
          <a:xfrm>
            <a:off x="555625" y="1816100"/>
            <a:ext cx="2735263" cy="1379538"/>
          </a:xfrm>
          <a:prstGeom prst="rect">
            <a:avLst/>
          </a:prstGeom>
          <a:solidFill>
            <a:srgbClr val="FFFFCC"/>
          </a:solidFill>
          <a:ln>
            <a:solidFill>
              <a:srgbClr val="DDD4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>
                <a:solidFill>
                  <a:schemeClr val="tx1"/>
                </a:solidFill>
              </a:rPr>
              <a:t>Wirtschaftsschule (zweistufig)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4A3C534C-A382-4F12-A26C-8991818D8FB6}"/>
              </a:ext>
            </a:extLst>
          </p:cNvPr>
          <p:cNvSpPr/>
          <p:nvPr/>
        </p:nvSpPr>
        <p:spPr>
          <a:xfrm>
            <a:off x="5640388" y="1830388"/>
            <a:ext cx="2733675" cy="1371600"/>
          </a:xfrm>
          <a:prstGeom prst="rect">
            <a:avLst/>
          </a:prstGeom>
          <a:solidFill>
            <a:srgbClr val="FFFFCC"/>
          </a:solidFill>
          <a:ln>
            <a:solidFill>
              <a:srgbClr val="DDD4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>
                <a:solidFill>
                  <a:schemeClr val="tx1"/>
                </a:solidFill>
              </a:rPr>
              <a:t>Berufsschule im dualen System oder Berufsfachschule:</a:t>
            </a:r>
          </a:p>
          <a:p>
            <a:pPr algn="ctr">
              <a:defRPr/>
            </a:pPr>
            <a:r>
              <a:rPr lang="de-DE" dirty="0" err="1">
                <a:solidFill>
                  <a:schemeClr val="tx1"/>
                </a:solidFill>
              </a:rPr>
              <a:t>Quabi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0" name="Pfeil nach oben 9">
            <a:extLst>
              <a:ext uri="{FF2B5EF4-FFF2-40B4-BE49-F238E27FC236}">
                <a16:creationId xmlns:a16="http://schemas.microsoft.com/office/drawing/2014/main" id="{4B1B8EE4-9E0B-46DB-B5AE-BFA931D58B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0338" y="3559175"/>
            <a:ext cx="1073150" cy="1538288"/>
          </a:xfrm>
          <a:prstGeom prst="upArrow">
            <a:avLst>
              <a:gd name="adj1" fmla="val 50000"/>
              <a:gd name="adj2" fmla="val 49998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de-DE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4" name="Pfeil nach oben 13">
            <a:extLst>
              <a:ext uri="{FF2B5EF4-FFF2-40B4-BE49-F238E27FC236}">
                <a16:creationId xmlns:a16="http://schemas.microsoft.com/office/drawing/2014/main" id="{538402B3-4E37-4926-97FE-C9612C638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9863" y="3551238"/>
            <a:ext cx="1073150" cy="1538287"/>
          </a:xfrm>
          <a:prstGeom prst="upArrow">
            <a:avLst>
              <a:gd name="adj1" fmla="val 50000"/>
              <a:gd name="adj2" fmla="val 49998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de-DE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2" name="Pfeil nach oben 11">
            <a:extLst>
              <a:ext uri="{FF2B5EF4-FFF2-40B4-BE49-F238E27FC236}">
                <a16:creationId xmlns:a16="http://schemas.microsoft.com/office/drawing/2014/main" id="{994633FC-AD44-4F44-AFC6-873BC53C74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2250" y="3559175"/>
            <a:ext cx="1112838" cy="1665288"/>
          </a:xfrm>
          <a:prstGeom prst="upArrow">
            <a:avLst>
              <a:gd name="adj1" fmla="val 50000"/>
              <a:gd name="adj2" fmla="val 49998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de-DE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32BCAD4C-913D-43D4-AC5D-10ECE18360F0}"/>
              </a:ext>
            </a:extLst>
          </p:cNvPr>
          <p:cNvSpPr/>
          <p:nvPr/>
        </p:nvSpPr>
        <p:spPr>
          <a:xfrm>
            <a:off x="3667125" y="1830388"/>
            <a:ext cx="1673225" cy="1371600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>
                <a:solidFill>
                  <a:schemeClr val="tx1"/>
                </a:solidFill>
              </a:rPr>
              <a:t>M 10 oder</a:t>
            </a:r>
          </a:p>
          <a:p>
            <a:pPr algn="ctr">
              <a:defRPr/>
            </a:pPr>
            <a:r>
              <a:rPr lang="de-DE" dirty="0">
                <a:solidFill>
                  <a:schemeClr val="tx1"/>
                </a:solidFill>
              </a:rPr>
              <a:t>9 + 2</a:t>
            </a:r>
          </a:p>
          <a:p>
            <a:pPr algn="ctr">
              <a:defRPr/>
            </a:pPr>
            <a:r>
              <a:rPr lang="de-DE" dirty="0">
                <a:solidFill>
                  <a:schemeClr val="tx1"/>
                </a:solidFill>
              </a:rPr>
              <a:t>M9+M10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68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6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6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/>
      <p:bldP spid="8" grpId="0" animBg="1"/>
      <p:bldP spid="2" grpId="0" animBg="1"/>
      <p:bldP spid="11" grpId="0" animBg="1"/>
      <p:bldP spid="4" grpId="0" animBg="1"/>
    </p:bld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enutzerdefiniertes Design">
  <a:themeElements>
    <a:clrScheme name="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enutzerdefiniertes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2267</Words>
  <Application>Microsoft Office PowerPoint</Application>
  <PresentationFormat>Bildschirmpräsentation (4:3)</PresentationFormat>
  <Paragraphs>464</Paragraphs>
  <Slides>37</Slides>
  <Notes>9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2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37</vt:i4>
      </vt:variant>
    </vt:vector>
  </HeadingPairs>
  <TitlesOfParts>
    <vt:vector size="49" baseType="lpstr">
      <vt:lpstr>Arial</vt:lpstr>
      <vt:lpstr>Calibri</vt:lpstr>
      <vt:lpstr>Cambria Math</vt:lpstr>
      <vt:lpstr>Tahoma</vt:lpstr>
      <vt:lpstr>Times New Roman</vt:lpstr>
      <vt:lpstr>Univers 55</vt:lpstr>
      <vt:lpstr>Verdana</vt:lpstr>
      <vt:lpstr>Wingdings</vt:lpstr>
      <vt:lpstr>Larissa-Design</vt:lpstr>
      <vt:lpstr>Benutzerdefiniertes Design</vt:lpstr>
      <vt:lpstr>Präsentation</vt:lpstr>
      <vt:lpstr>Acrobat Document</vt:lpstr>
      <vt:lpstr>   Informationsabend zum Übertritt in der 4. Jahrgangsstufe Übertrittsregelung zum Schuljahr 2021/2022</vt:lpstr>
      <vt:lpstr>Inhalte des Informationsabends</vt:lpstr>
      <vt:lpstr>Das gegliederte Schulsystem</vt:lpstr>
      <vt:lpstr>PowerPoint-Präsentation</vt:lpstr>
      <vt:lpstr>Viele Wege führen zum Ziel</vt:lpstr>
      <vt:lpstr>Jeder Abschluss hat einen Anschluss</vt:lpstr>
      <vt:lpstr>Die Mittelschule</vt:lpstr>
      <vt:lpstr>Abschlüsse durch die MS</vt:lpstr>
      <vt:lpstr>Von der Mittelschule zum Mittleren Schulabschluss</vt:lpstr>
      <vt:lpstr>Die Realschule</vt:lpstr>
      <vt:lpstr>                             Ausbildungsrichtungen der Realschule (ab Jahrgangsstufe 7)</vt:lpstr>
      <vt:lpstr>Das Gymnasium</vt:lpstr>
      <vt:lpstr>PowerPoint-Präsentation</vt:lpstr>
      <vt:lpstr>PowerPoint-Präsentation</vt:lpstr>
      <vt:lpstr>Profil der Wirtschaftsschule</vt:lpstr>
      <vt:lpstr>Wirtschaftsschule</vt:lpstr>
      <vt:lpstr>PowerPoint-Präsentation</vt:lpstr>
      <vt:lpstr>Das Übertrittszeugnis</vt:lpstr>
      <vt:lpstr>Das Übertrittszeugnis</vt:lpstr>
      <vt:lpstr>PowerPoint-Präsentation</vt:lpstr>
      <vt:lpstr>            Der Probeunterricht</vt:lpstr>
      <vt:lpstr>Was bedeutet Eignung für eine Schulart?</vt:lpstr>
      <vt:lpstr>Was beeinflusst die Schulleistung</vt:lpstr>
      <vt:lpstr>Die Eignungsprognose für den Übertritt</vt:lpstr>
      <vt:lpstr>PowerPoint-Präsentation</vt:lpstr>
      <vt:lpstr>Termine – Infoabende Februar/März 22 (Siehe Zeitung)</vt:lpstr>
      <vt:lpstr>PowerPoint-Präsentation</vt:lpstr>
      <vt:lpstr>PowerPoint-Präsentation</vt:lpstr>
      <vt:lpstr>Was benötige ich  zur  Anmeldung ? </vt:lpstr>
      <vt:lpstr>Der schulische Werdegang Ihres Kindes... </vt:lpstr>
      <vt:lpstr>Erkenntnis:  Viele Wege führen zum Ziel!</vt:lpstr>
      <vt:lpstr>PowerPoint-Präsentation</vt:lpstr>
      <vt:lpstr>Beispiel 1:</vt:lpstr>
      <vt:lpstr>Beispiel 2:</vt:lpstr>
      <vt:lpstr>Beispiel 4:</vt:lpstr>
      <vt:lpstr>Beispiel 3: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Achim Stosch</dc:creator>
  <cp:lastModifiedBy>Siegfried Meisel</cp:lastModifiedBy>
  <cp:revision>375</cp:revision>
  <dcterms:created xsi:type="dcterms:W3CDTF">2010-10-19T16:13:03Z</dcterms:created>
  <dcterms:modified xsi:type="dcterms:W3CDTF">2021-11-21T17:45:59Z</dcterms:modified>
</cp:coreProperties>
</file>